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9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BC8E1-1860-4DF7-8DDF-60D127D157F6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9D04C-54D1-4E64-9CC3-E2F9A86C7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76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E54C-3244-4A7B-97C8-F248811384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0C0D-2973-41C6-9AE8-100FE4D6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E54C-3244-4A7B-97C8-F248811384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0C0D-2973-41C6-9AE8-100FE4D6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E54C-3244-4A7B-97C8-F248811384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0C0D-2973-41C6-9AE8-100FE4D6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E54C-3244-4A7B-97C8-F248811384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0C0D-2973-41C6-9AE8-100FE4D6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E54C-3244-4A7B-97C8-F248811384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0C0D-2973-41C6-9AE8-100FE4D6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E54C-3244-4A7B-97C8-F248811384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0C0D-2973-41C6-9AE8-100FE4D6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E54C-3244-4A7B-97C8-F248811384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0C0D-2973-41C6-9AE8-100FE4D6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E54C-3244-4A7B-97C8-F248811384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0C0D-2973-41C6-9AE8-100FE4D6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E54C-3244-4A7B-97C8-F248811384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0C0D-2973-41C6-9AE8-100FE4D6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E54C-3244-4A7B-97C8-F248811384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0C0D-2973-41C6-9AE8-100FE4D6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E54C-3244-4A7B-97C8-F248811384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0C0D-2973-41C6-9AE8-100FE4D6F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E54C-3244-4A7B-97C8-F248811384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0C0D-2973-41C6-9AE8-100FE4D6FF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Overview of the Governance Scenario in South Asia – challenges and ways forward.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Richard </a:t>
            </a: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olloway, Co-</a:t>
            </a:r>
            <a:r>
              <a:rPr lang="en-US" dirty="0" err="1" smtClean="0">
                <a:solidFill>
                  <a:schemeClr val="tx1"/>
                </a:solidFill>
              </a:rPr>
              <a:t>ordinator</a:t>
            </a:r>
            <a:r>
              <a:rPr lang="en-US" dirty="0" smtClean="0">
                <a:solidFill>
                  <a:schemeClr val="tx1"/>
                </a:solidFill>
              </a:rPr>
              <a:t>, PRAN at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CUTS/COPSA/ANSA Workshop, Kathmandu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18-20 Sept 2012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from Nepal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incentives paid to mothers to deliver babies in district hospitals</a:t>
            </a:r>
          </a:p>
          <a:p>
            <a:r>
              <a:rPr lang="en-US" dirty="0" smtClean="0"/>
              <a:t>Scholarships for </a:t>
            </a:r>
            <a:r>
              <a:rPr lang="en-US" dirty="0" err="1" smtClean="0"/>
              <a:t>dalits</a:t>
            </a:r>
            <a:endParaRPr lang="en-US" dirty="0" smtClean="0"/>
          </a:p>
          <a:p>
            <a:r>
              <a:rPr lang="en-US" dirty="0" smtClean="0"/>
              <a:t>Old age and disability pensions</a:t>
            </a:r>
          </a:p>
          <a:p>
            <a:r>
              <a:rPr lang="en-US" dirty="0" smtClean="0"/>
              <a:t>Proportions of local government block grants given to women, </a:t>
            </a:r>
            <a:r>
              <a:rPr lang="en-US" dirty="0" err="1" smtClean="0"/>
              <a:t>dalits</a:t>
            </a:r>
            <a:r>
              <a:rPr lang="en-US" dirty="0" smtClean="0"/>
              <a:t>, </a:t>
            </a:r>
            <a:r>
              <a:rPr lang="en-US" dirty="0" err="1" smtClean="0"/>
              <a:t>janjatis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Examples from your countries ? Good policies</a:t>
            </a:r>
          </a:p>
          <a:p>
            <a:pPr>
              <a:buNone/>
            </a:pPr>
            <a:r>
              <a:rPr lang="en-US" dirty="0" smtClean="0"/>
              <a:t>which are not well implemented 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From 18 months work with PRAN, we find:</a:t>
            </a:r>
          </a:p>
          <a:p>
            <a:r>
              <a:rPr lang="en-US" dirty="0" smtClean="0"/>
              <a:t>People at whom the laws are directed do not know they exist, and do not know their entitlements</a:t>
            </a:r>
          </a:p>
          <a:p>
            <a:r>
              <a:rPr lang="en-US" dirty="0" smtClean="0"/>
              <a:t>People responsible for enacting such laws have not done so adequately</a:t>
            </a:r>
          </a:p>
          <a:p>
            <a:r>
              <a:rPr lang="en-US" dirty="0" smtClean="0"/>
              <a:t>Even if people know their entitlements, they do not know how access them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we know social accountability is about </a:t>
            </a:r>
          </a:p>
          <a:p>
            <a:pPr>
              <a:buNone/>
            </a:pPr>
            <a:r>
              <a:rPr lang="en-US" dirty="0" smtClean="0"/>
              <a:t>helping people to get their entitlements, and </a:t>
            </a:r>
          </a:p>
          <a:p>
            <a:pPr>
              <a:buNone/>
            </a:pPr>
            <a:r>
              <a:rPr lang="en-US" dirty="0" smtClean="0"/>
              <a:t>learning different ways of doing so e.g. tools.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But reflect on why this is necessary….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good laws not being implemented?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Because those responsible for implementing </a:t>
            </a:r>
          </a:p>
          <a:p>
            <a:pPr>
              <a:buNone/>
            </a:pPr>
            <a:r>
              <a:rPr lang="en-US" dirty="0" smtClean="0"/>
              <a:t>them:</a:t>
            </a:r>
          </a:p>
          <a:p>
            <a:r>
              <a:rPr lang="en-US" dirty="0"/>
              <a:t>N</a:t>
            </a:r>
            <a:r>
              <a:rPr lang="en-US" dirty="0" smtClean="0"/>
              <a:t>ever believed in them in the first place?</a:t>
            </a:r>
          </a:p>
          <a:p>
            <a:r>
              <a:rPr lang="en-US" dirty="0"/>
              <a:t>H</a:t>
            </a:r>
            <a:r>
              <a:rPr lang="en-US" dirty="0" smtClean="0"/>
              <a:t>ave never followed the laws up with regulations and budgets?</a:t>
            </a:r>
          </a:p>
          <a:p>
            <a:r>
              <a:rPr lang="en-US" dirty="0" smtClean="0"/>
              <a:t>Find them too difficult to administer?</a:t>
            </a:r>
          </a:p>
          <a:p>
            <a:r>
              <a:rPr lang="en-US" dirty="0" smtClean="0"/>
              <a:t>Ignore them because of impunity, or lack of pressure to implement tem</a:t>
            </a:r>
          </a:p>
          <a:p>
            <a:r>
              <a:rPr lang="en-US" dirty="0" smtClean="0"/>
              <a:t>Divert the funds to a political party?</a:t>
            </a:r>
          </a:p>
          <a:p>
            <a:r>
              <a:rPr lang="en-US" dirty="0" smtClean="0"/>
              <a:t>Divert the funds to their own pockets?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Role of our CSOs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It is important to learn Tools for Social</a:t>
            </a:r>
          </a:p>
          <a:p>
            <a:pPr>
              <a:buNone/>
            </a:pPr>
            <a:r>
              <a:rPr lang="en-US" dirty="0" smtClean="0"/>
              <a:t>Accountability, and to teach their use, but…</a:t>
            </a:r>
          </a:p>
          <a:p>
            <a:pPr>
              <a:buNone/>
            </a:pPr>
            <a:endParaRPr lang="en-US" sz="900" dirty="0" smtClean="0"/>
          </a:p>
          <a:p>
            <a:r>
              <a:rPr lang="en-US" dirty="0" smtClean="0"/>
              <a:t>After we have taught about entitlement,</a:t>
            </a:r>
          </a:p>
          <a:p>
            <a:r>
              <a:rPr lang="en-US" dirty="0" smtClean="0"/>
              <a:t>After we have talked about government responsibility,</a:t>
            </a:r>
          </a:p>
          <a:p>
            <a:r>
              <a:rPr lang="en-US" dirty="0" smtClean="0"/>
              <a:t>After we have taught about good governance,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dirty="0" smtClean="0"/>
              <a:t>Have we empowered the poor and </a:t>
            </a:r>
            <a:r>
              <a:rPr lang="en-US" dirty="0" err="1" smtClean="0"/>
              <a:t>marginalised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 demand their entitlements  </a:t>
            </a:r>
            <a:r>
              <a:rPr lang="en-US" u="sng" dirty="0" smtClean="0"/>
              <a:t>and continue to do so </a:t>
            </a:r>
          </a:p>
          <a:p>
            <a:pPr>
              <a:buNone/>
            </a:pPr>
            <a:r>
              <a:rPr lang="en-US" dirty="0" smtClean="0"/>
              <a:t>after our CSO and its program has moved on?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Clarifying “Governance”</a:t>
            </a:r>
          </a:p>
          <a:p>
            <a:r>
              <a:rPr lang="en-US" dirty="0" smtClean="0"/>
              <a:t>Politics – is it a dirty word?</a:t>
            </a:r>
          </a:p>
          <a:p>
            <a:r>
              <a:rPr lang="en-US" dirty="0" smtClean="0"/>
              <a:t>“Good Governance”</a:t>
            </a:r>
          </a:p>
          <a:p>
            <a:r>
              <a:rPr lang="en-US" dirty="0" smtClean="0"/>
              <a:t>The Situation in Nepal and the experience of PRAN</a:t>
            </a:r>
          </a:p>
          <a:p>
            <a:r>
              <a:rPr lang="en-US" dirty="0" smtClean="0"/>
              <a:t>Why is social accountability necessary? Why are good laws not being implemented?</a:t>
            </a:r>
          </a:p>
          <a:p>
            <a:r>
              <a:rPr lang="en-US" dirty="0" smtClean="0"/>
              <a:t>The Role </a:t>
            </a:r>
            <a:r>
              <a:rPr lang="en-US" smtClean="0"/>
              <a:t>of our CSOs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Clarifying “Governance”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“Governance” reflects the decision making </a:t>
            </a:r>
          </a:p>
          <a:p>
            <a:pPr>
              <a:buNone/>
            </a:pPr>
            <a:r>
              <a:rPr lang="en-US" dirty="0" smtClean="0"/>
              <a:t>structures and institutions in a country or </a:t>
            </a:r>
          </a:p>
          <a:p>
            <a:pPr>
              <a:buNone/>
            </a:pPr>
            <a:r>
              <a:rPr lang="en-US" dirty="0" smtClean="0"/>
              <a:t>region. </a:t>
            </a:r>
          </a:p>
          <a:p>
            <a:pPr>
              <a:buNone/>
            </a:pPr>
            <a:r>
              <a:rPr lang="en-US" dirty="0" smtClean="0"/>
              <a:t>It answers the questions:</a:t>
            </a:r>
          </a:p>
          <a:p>
            <a:r>
              <a:rPr lang="en-US" dirty="0" smtClean="0"/>
              <a:t>Do decisions get made effectively, and in accord </a:t>
            </a:r>
          </a:p>
          <a:p>
            <a:pPr>
              <a:buNone/>
            </a:pPr>
            <a:r>
              <a:rPr lang="en-US" dirty="0" smtClean="0"/>
              <a:t>	with the rule of law?</a:t>
            </a:r>
          </a:p>
          <a:p>
            <a:r>
              <a:rPr lang="en-US" dirty="0" smtClean="0"/>
              <a:t>Do the institutions for decision making operate </a:t>
            </a:r>
          </a:p>
          <a:p>
            <a:pPr>
              <a:buNone/>
            </a:pPr>
            <a:r>
              <a:rPr lang="en-US" dirty="0" smtClean="0"/>
              <a:t>	effectively, and in accord with the rule of law?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general, the answer is “NO”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Important Governance institutions (e.g. the </a:t>
            </a:r>
          </a:p>
          <a:p>
            <a:pPr>
              <a:buNone/>
            </a:pPr>
            <a:r>
              <a:rPr lang="en-US" dirty="0" smtClean="0"/>
              <a:t>Executive, the civil service, the judiciary, local </a:t>
            </a:r>
          </a:p>
          <a:p>
            <a:pPr>
              <a:buNone/>
            </a:pPr>
            <a:r>
              <a:rPr lang="en-US" dirty="0" smtClean="0"/>
              <a:t>government – even traditional and religious </a:t>
            </a:r>
          </a:p>
          <a:p>
            <a:pPr>
              <a:buNone/>
            </a:pPr>
            <a:r>
              <a:rPr lang="en-US" dirty="0" smtClean="0"/>
              <a:t>Institutions) are increasingly subverted by </a:t>
            </a:r>
          </a:p>
          <a:p>
            <a:pPr>
              <a:buNone/>
            </a:pPr>
            <a:r>
              <a:rPr lang="en-US" dirty="0" smtClean="0"/>
              <a:t>decision making based on </a:t>
            </a:r>
            <a:r>
              <a:rPr lang="en-US" u="sng" dirty="0" smtClean="0"/>
              <a:t>partisan politics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And partisan politics are often a front for </a:t>
            </a:r>
          </a:p>
          <a:p>
            <a:pPr>
              <a:buNone/>
            </a:pPr>
            <a:r>
              <a:rPr lang="en-US" dirty="0" smtClean="0"/>
              <a:t>personal accumulation of power and wealth.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“Politics” does not have to be a dirty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politician is a person with a cause or a </a:t>
            </a:r>
          </a:p>
          <a:p>
            <a:pPr>
              <a:buNone/>
            </a:pPr>
            <a:r>
              <a:rPr lang="en-US" dirty="0" smtClean="0"/>
              <a:t>platform  - a collection of ideas about how a </a:t>
            </a:r>
          </a:p>
          <a:p>
            <a:pPr>
              <a:buNone/>
            </a:pPr>
            <a:r>
              <a:rPr lang="en-US" dirty="0" smtClean="0"/>
              <a:t>country should be run  in order to benefit the </a:t>
            </a:r>
          </a:p>
          <a:p>
            <a:pPr>
              <a:buNone/>
            </a:pPr>
            <a:r>
              <a:rPr lang="en-US" dirty="0" smtClean="0"/>
              <a:t>citizens of that country.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All over South Asia “politician” is used as a dirty </a:t>
            </a:r>
          </a:p>
          <a:p>
            <a:pPr>
              <a:buNone/>
            </a:pPr>
            <a:r>
              <a:rPr lang="en-US" dirty="0" smtClean="0"/>
              <a:t>word because people think that it means a </a:t>
            </a:r>
          </a:p>
          <a:p>
            <a:pPr>
              <a:buNone/>
            </a:pPr>
            <a:r>
              <a:rPr lang="en-US" dirty="0" smtClean="0"/>
              <a:t>person beholden to a particular ideology (or </a:t>
            </a:r>
          </a:p>
          <a:p>
            <a:pPr>
              <a:buNone/>
            </a:pPr>
            <a:r>
              <a:rPr lang="en-US" dirty="0" smtClean="0"/>
              <a:t>power group) whose aim is:</a:t>
            </a:r>
          </a:p>
          <a:p>
            <a:r>
              <a:rPr lang="en-US" dirty="0" smtClean="0"/>
              <a:t>to benefit that group, </a:t>
            </a:r>
          </a:p>
          <a:p>
            <a:r>
              <a:rPr lang="en-US" dirty="0" smtClean="0"/>
              <a:t>often by harming others, </a:t>
            </a:r>
          </a:p>
          <a:p>
            <a:r>
              <a:rPr lang="en-US" dirty="0" smtClean="0"/>
              <a:t>and with a strong tendency for corruption to benefit individuals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“Good Governance”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used by the UN, “Good Governance” does </a:t>
            </a:r>
          </a:p>
          <a:p>
            <a:pPr>
              <a:buNone/>
            </a:pPr>
            <a:r>
              <a:rPr lang="en-US" dirty="0" smtClean="0"/>
              <a:t>not mean simply effective governance, but </a:t>
            </a:r>
          </a:p>
          <a:p>
            <a:pPr>
              <a:buNone/>
            </a:pPr>
            <a:r>
              <a:rPr lang="en-US" dirty="0" smtClean="0"/>
              <a:t>governance that reflects the needs of the poor </a:t>
            </a:r>
          </a:p>
          <a:p>
            <a:pPr>
              <a:buNone/>
            </a:pPr>
            <a:r>
              <a:rPr lang="en-US" dirty="0" smtClean="0"/>
              <a:t>and </a:t>
            </a:r>
            <a:r>
              <a:rPr lang="en-US" dirty="0" err="1" smtClean="0"/>
              <a:t>marginalised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Those of us interested in social accountability </a:t>
            </a:r>
          </a:p>
          <a:p>
            <a:pPr>
              <a:buNone/>
            </a:pPr>
            <a:r>
              <a:rPr lang="en-US" dirty="0" smtClean="0"/>
              <a:t>are interested in good governance in this sense.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Governance in South Asia?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All over South Asia we have laws, policies, </a:t>
            </a:r>
          </a:p>
          <a:p>
            <a:pPr>
              <a:buNone/>
            </a:pPr>
            <a:r>
              <a:rPr lang="en-US" dirty="0" smtClean="0"/>
              <a:t>regulations and practices which are intended to </a:t>
            </a:r>
          </a:p>
          <a:p>
            <a:pPr>
              <a:buNone/>
            </a:pPr>
            <a:r>
              <a:rPr lang="en-US" dirty="0" smtClean="0"/>
              <a:t>benefit women, the poor, the </a:t>
            </a:r>
            <a:r>
              <a:rPr lang="en-US" dirty="0" err="1" smtClean="0"/>
              <a:t>marginalised</a:t>
            </a:r>
            <a:r>
              <a:rPr lang="en-US" dirty="0" smtClean="0"/>
              <a:t>, but </a:t>
            </a:r>
          </a:p>
          <a:p>
            <a:pPr>
              <a:buNone/>
            </a:pPr>
            <a:r>
              <a:rPr lang="en-US" dirty="0" smtClean="0"/>
              <a:t>which are often not applied, or not</a:t>
            </a:r>
          </a:p>
          <a:p>
            <a:pPr>
              <a:buNone/>
            </a:pPr>
            <a:r>
              <a:rPr lang="en-US" dirty="0" smtClean="0"/>
              <a:t>implemented properly.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Why is this so?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Nepal…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There are many and strong attempts in</a:t>
            </a:r>
          </a:p>
          <a:p>
            <a:pPr>
              <a:buNone/>
            </a:pPr>
            <a:r>
              <a:rPr lang="en-US" dirty="0" smtClean="0"/>
              <a:t>legislation to reduce gender, caste and class </a:t>
            </a:r>
          </a:p>
          <a:p>
            <a:pPr>
              <a:buNone/>
            </a:pPr>
            <a:r>
              <a:rPr lang="en-US" dirty="0"/>
              <a:t>d</a:t>
            </a:r>
            <a:r>
              <a:rPr lang="en-US" dirty="0" smtClean="0"/>
              <a:t>iscrimination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dirty="0" smtClean="0"/>
              <a:t>There are also positive discrimination laws </a:t>
            </a:r>
          </a:p>
          <a:p>
            <a:pPr>
              <a:buNone/>
            </a:pPr>
            <a:r>
              <a:rPr lang="en-US" dirty="0" smtClean="0"/>
              <a:t>which recognize the backward position of such </a:t>
            </a:r>
          </a:p>
          <a:p>
            <a:pPr>
              <a:buNone/>
            </a:pPr>
            <a:r>
              <a:rPr lang="en-US" dirty="0" smtClean="0"/>
              <a:t>people and seek to improve it.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endParaRPr lang="en-US" sz="900" dirty="0"/>
          </a:p>
          <a:p>
            <a:pPr>
              <a:buNone/>
            </a:pPr>
            <a:r>
              <a:rPr lang="en-US" dirty="0" smtClean="0"/>
              <a:t>I think it is likely that there are similar laws all over </a:t>
            </a:r>
          </a:p>
          <a:p>
            <a:pPr>
              <a:buNone/>
            </a:pPr>
            <a:r>
              <a:rPr lang="en-US" dirty="0" smtClean="0"/>
              <a:t>South Asia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700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Overview of the Governance Scenario in South Asia – challenges and ways forward.</vt:lpstr>
      <vt:lpstr>Contents</vt:lpstr>
      <vt:lpstr>Clarifying “Governance”</vt:lpstr>
      <vt:lpstr>In general, the answer is “NO”</vt:lpstr>
      <vt:lpstr>“Politics” does not have to be a dirty word</vt:lpstr>
      <vt:lpstr>However….</vt:lpstr>
      <vt:lpstr>“Good Governance”</vt:lpstr>
      <vt:lpstr>Good Governance in South Asia?</vt:lpstr>
      <vt:lpstr>In Nepal…</vt:lpstr>
      <vt:lpstr>Examples from Nepal</vt:lpstr>
      <vt:lpstr>However ….</vt:lpstr>
      <vt:lpstr>Social Accountability</vt:lpstr>
      <vt:lpstr>Why are good laws not being implemented?</vt:lpstr>
      <vt:lpstr>The Role of our CSOs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Governance Scenario in South Asia – challenges and ways forward.</dc:title>
  <dc:creator>WB106965</dc:creator>
  <cp:lastModifiedBy>George Cheriyan</cp:lastModifiedBy>
  <cp:revision>6</cp:revision>
  <dcterms:created xsi:type="dcterms:W3CDTF">2012-09-14T02:40:18Z</dcterms:created>
  <dcterms:modified xsi:type="dcterms:W3CDTF">2012-09-25T23:19:37Z</dcterms:modified>
</cp:coreProperties>
</file>