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9"/>
  </p:notesMasterIdLst>
  <p:handoutMasterIdLst>
    <p:handoutMasterId r:id="rId10"/>
  </p:handoutMasterIdLst>
  <p:sldIdLst>
    <p:sldId id="309" r:id="rId2"/>
    <p:sldId id="312" r:id="rId3"/>
    <p:sldId id="268" r:id="rId4"/>
    <p:sldId id="267" r:id="rId5"/>
    <p:sldId id="311" r:id="rId6"/>
    <p:sldId id="285" r:id="rId7"/>
    <p:sldId id="28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b287353" initials="m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0000" autoAdjust="0"/>
  </p:normalViewPr>
  <p:slideViewPr>
    <p:cSldViewPr>
      <p:cViewPr>
        <p:scale>
          <a:sx n="38" d="100"/>
          <a:sy n="38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2CC46-3A73-43C4-9A43-9958ED8CA00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C1189F-FDE1-49F3-82D6-8E290C30D46B}">
      <dgm:prSet phldrT="[Text]" custT="1"/>
      <dgm:spPr/>
      <dgm:t>
        <a:bodyPr/>
        <a:lstStyle/>
        <a:p>
          <a:r>
            <a:rPr lang="en-US" sz="1600" b="1" dirty="0" smtClean="0"/>
            <a:t>The quality of governance has a bearing on development outcomes</a:t>
          </a:r>
          <a:r>
            <a:rPr lang="en-US" sz="1600" dirty="0" smtClean="0"/>
            <a:t>.</a:t>
          </a:r>
          <a:endParaRPr lang="en-US" sz="1000" dirty="0"/>
        </a:p>
      </dgm:t>
    </dgm:pt>
    <dgm:pt modelId="{CC253DCD-D954-48A8-9692-60B7C8D1A13E}" type="parTrans" cxnId="{B6E1E634-EF1A-4C46-A40A-65BF6605D136}">
      <dgm:prSet/>
      <dgm:spPr/>
      <dgm:t>
        <a:bodyPr/>
        <a:lstStyle/>
        <a:p>
          <a:endParaRPr lang="en-US"/>
        </a:p>
      </dgm:t>
    </dgm:pt>
    <dgm:pt modelId="{1D9C6215-4A1B-4833-8187-B4D14C58BD5C}" type="sibTrans" cxnId="{B6E1E634-EF1A-4C46-A40A-65BF6605D136}">
      <dgm:prSet/>
      <dgm:spPr/>
      <dgm:t>
        <a:bodyPr/>
        <a:lstStyle/>
        <a:p>
          <a:endParaRPr lang="en-US"/>
        </a:p>
      </dgm:t>
    </dgm:pt>
    <dgm:pt modelId="{144B5419-6671-49EC-8CB8-CF244ED6E4E6}">
      <dgm:prSet phldrT="[Text]" custT="1"/>
      <dgm:spPr/>
      <dgm:t>
        <a:bodyPr/>
        <a:lstStyle/>
        <a:p>
          <a:r>
            <a:rPr lang="en-US" sz="1600" b="1" dirty="0" smtClean="0"/>
            <a:t>Citizen participation can engender more relevant, responsive and effective government policies, budgets and public services</a:t>
          </a:r>
          <a:endParaRPr lang="en-US" sz="1600" b="1" dirty="0"/>
        </a:p>
      </dgm:t>
    </dgm:pt>
    <dgm:pt modelId="{0A57FC32-D64D-42AC-85C4-9E67F42F1F98}" type="parTrans" cxnId="{19279D70-F662-4D2E-8E10-2E836AA7E220}">
      <dgm:prSet/>
      <dgm:spPr/>
      <dgm:t>
        <a:bodyPr/>
        <a:lstStyle/>
        <a:p>
          <a:endParaRPr lang="en-US"/>
        </a:p>
      </dgm:t>
    </dgm:pt>
    <dgm:pt modelId="{59EE0FA9-A095-455B-8FAE-5437BE751DA5}" type="sibTrans" cxnId="{19279D70-F662-4D2E-8E10-2E836AA7E220}">
      <dgm:prSet/>
      <dgm:spPr/>
      <dgm:t>
        <a:bodyPr/>
        <a:lstStyle/>
        <a:p>
          <a:endParaRPr lang="en-US"/>
        </a:p>
      </dgm:t>
    </dgm:pt>
    <dgm:pt modelId="{8F7B0BFE-DA90-4CAF-926E-236D571B5AFB}">
      <dgm:prSet phldrT="[Text]" phldr="1"/>
      <dgm:spPr/>
      <dgm:t>
        <a:bodyPr/>
        <a:lstStyle/>
        <a:p>
          <a:endParaRPr lang="en-US" dirty="0"/>
        </a:p>
      </dgm:t>
    </dgm:pt>
    <dgm:pt modelId="{01537D6D-5F36-48AD-8B4E-5F171349E0C9}" type="parTrans" cxnId="{DDEED06B-3C7B-4C47-9C52-C99D13D3F481}">
      <dgm:prSet/>
      <dgm:spPr/>
      <dgm:t>
        <a:bodyPr/>
        <a:lstStyle/>
        <a:p>
          <a:endParaRPr lang="en-US"/>
        </a:p>
      </dgm:t>
    </dgm:pt>
    <dgm:pt modelId="{99EA9342-004A-4C68-A67A-285DBD27D81B}" type="sibTrans" cxnId="{DDEED06B-3C7B-4C47-9C52-C99D13D3F481}">
      <dgm:prSet/>
      <dgm:spPr/>
      <dgm:t>
        <a:bodyPr/>
        <a:lstStyle/>
        <a:p>
          <a:endParaRPr lang="en-US"/>
        </a:p>
      </dgm:t>
    </dgm:pt>
    <dgm:pt modelId="{F44B83AA-D729-4114-8A07-AE479C9A7988}">
      <dgm:prSet phldrT="[Text]" custT="1"/>
      <dgm:spPr/>
      <dgm:t>
        <a:bodyPr/>
        <a:lstStyle/>
        <a:p>
          <a:pPr marL="114300">
            <a:spcAft>
              <a:spcPct val="15000"/>
            </a:spcAft>
          </a:pPr>
          <a:r>
            <a:rPr lang="en-US" sz="1600" b="1" dirty="0" smtClean="0"/>
            <a:t>The WB helps governments to build capacity of governments to improve their accountability and performance, and increasingly promotes government-civil society collaboration through social accountability</a:t>
          </a:r>
          <a:endParaRPr lang="en-US" sz="1600" b="1" dirty="0"/>
        </a:p>
      </dgm:t>
    </dgm:pt>
    <dgm:pt modelId="{E40B0D80-3D96-4B9E-8D2E-CAE235DBF303}" type="parTrans" cxnId="{05CFFED0-9B0B-4CC7-B8C8-C18159033A7C}">
      <dgm:prSet/>
      <dgm:spPr/>
      <dgm:t>
        <a:bodyPr/>
        <a:lstStyle/>
        <a:p>
          <a:endParaRPr lang="en-US"/>
        </a:p>
      </dgm:t>
    </dgm:pt>
    <dgm:pt modelId="{9BA22528-636C-4645-B3C4-B7DC4C1342B0}" type="sibTrans" cxnId="{05CFFED0-9B0B-4CC7-B8C8-C18159033A7C}">
      <dgm:prSet/>
      <dgm:spPr/>
      <dgm:t>
        <a:bodyPr/>
        <a:lstStyle/>
        <a:p>
          <a:endParaRPr lang="en-US"/>
        </a:p>
      </dgm:t>
    </dgm:pt>
    <dgm:pt modelId="{FF277D81-2B0A-4B7B-9650-3D0E45BA8635}">
      <dgm:prSet/>
      <dgm:spPr/>
      <dgm:t>
        <a:bodyPr/>
        <a:lstStyle/>
        <a:p>
          <a:endParaRPr lang="en-US" dirty="0"/>
        </a:p>
      </dgm:t>
    </dgm:pt>
    <dgm:pt modelId="{6D5A0828-1759-4D48-87DF-97C73B80AFF8}" type="parTrans" cxnId="{EAC957FC-6513-4A76-8256-43D2C9838EE1}">
      <dgm:prSet/>
      <dgm:spPr/>
      <dgm:t>
        <a:bodyPr/>
        <a:lstStyle/>
        <a:p>
          <a:endParaRPr lang="en-US"/>
        </a:p>
      </dgm:t>
    </dgm:pt>
    <dgm:pt modelId="{58142D3D-3A38-44C8-9BF7-4430C557CFB9}" type="sibTrans" cxnId="{EAC957FC-6513-4A76-8256-43D2C9838EE1}">
      <dgm:prSet/>
      <dgm:spPr/>
      <dgm:t>
        <a:bodyPr/>
        <a:lstStyle/>
        <a:p>
          <a:endParaRPr lang="en-US"/>
        </a:p>
      </dgm:t>
    </dgm:pt>
    <dgm:pt modelId="{BD3390B9-AC77-4667-957A-F6316BE46077}">
      <dgm:prSet custT="1"/>
      <dgm:spPr/>
      <dgm:t>
        <a:bodyPr/>
        <a:lstStyle/>
        <a:p>
          <a:pPr marL="0">
            <a:spcAft>
              <a:spcPts val="0"/>
            </a:spcAft>
          </a:pPr>
          <a:r>
            <a:rPr lang="en-US" sz="1600" b="1" dirty="0" smtClean="0"/>
            <a:t>Social Accountability is an approach to governance that  involves citizens and civil society organizations in making public affairs and the management of public resources more open, accountable and effective.</a:t>
          </a:r>
          <a:endParaRPr lang="en-US" sz="1600" dirty="0"/>
        </a:p>
      </dgm:t>
    </dgm:pt>
    <dgm:pt modelId="{83F7F7C0-68EE-4C86-9629-86FF18E2DD2E}" type="parTrans" cxnId="{FF1A553F-8BFA-4D35-BF3C-E8BCACC4A745}">
      <dgm:prSet/>
      <dgm:spPr/>
      <dgm:t>
        <a:bodyPr/>
        <a:lstStyle/>
        <a:p>
          <a:endParaRPr lang="en-US"/>
        </a:p>
      </dgm:t>
    </dgm:pt>
    <dgm:pt modelId="{CDD0F0A8-B108-4490-BBCF-2AA799199709}" type="sibTrans" cxnId="{FF1A553F-8BFA-4D35-BF3C-E8BCACC4A745}">
      <dgm:prSet/>
      <dgm:spPr/>
      <dgm:t>
        <a:bodyPr/>
        <a:lstStyle/>
        <a:p>
          <a:endParaRPr lang="en-US"/>
        </a:p>
      </dgm:t>
    </dgm:pt>
    <dgm:pt modelId="{EDA97EBF-A060-46E5-A492-5BA025A181D9}">
      <dgm:prSet phldrT="[Text]" phldr="1"/>
      <dgm:spPr/>
      <dgm:t>
        <a:bodyPr/>
        <a:lstStyle/>
        <a:p>
          <a:endParaRPr lang="en-US" dirty="0"/>
        </a:p>
      </dgm:t>
    </dgm:pt>
    <dgm:pt modelId="{B7BA253F-8DD8-4747-8CB4-1AD9F6F7014C}" type="sibTrans" cxnId="{639FFBFB-A12D-4A69-BCBD-D1E93551CBE8}">
      <dgm:prSet/>
      <dgm:spPr/>
      <dgm:t>
        <a:bodyPr/>
        <a:lstStyle/>
        <a:p>
          <a:endParaRPr lang="en-US"/>
        </a:p>
      </dgm:t>
    </dgm:pt>
    <dgm:pt modelId="{EEA585A7-753A-429C-B312-BDA62A205B21}" type="parTrans" cxnId="{639FFBFB-A12D-4A69-BCBD-D1E93551CBE8}">
      <dgm:prSet/>
      <dgm:spPr/>
      <dgm:t>
        <a:bodyPr/>
        <a:lstStyle/>
        <a:p>
          <a:endParaRPr lang="en-US"/>
        </a:p>
      </dgm:t>
    </dgm:pt>
    <dgm:pt modelId="{DD135FCA-2ED4-4D18-96B7-BBE4F7B77C93}">
      <dgm:prSet phldrT="[Text]" phldr="1"/>
      <dgm:spPr/>
      <dgm:t>
        <a:bodyPr/>
        <a:lstStyle/>
        <a:p>
          <a:endParaRPr lang="en-US" dirty="0"/>
        </a:p>
      </dgm:t>
    </dgm:pt>
    <dgm:pt modelId="{95344320-10EB-4AEF-8FC3-5072383DA5F7}" type="sibTrans" cxnId="{52F37856-72F4-4B6B-8903-C4447DBC3F18}">
      <dgm:prSet/>
      <dgm:spPr/>
      <dgm:t>
        <a:bodyPr/>
        <a:lstStyle/>
        <a:p>
          <a:endParaRPr lang="en-US"/>
        </a:p>
      </dgm:t>
    </dgm:pt>
    <dgm:pt modelId="{7274450D-3BDE-4621-8A4A-B144467E184A}" type="parTrans" cxnId="{52F37856-72F4-4B6B-8903-C4447DBC3F18}">
      <dgm:prSet/>
      <dgm:spPr/>
      <dgm:t>
        <a:bodyPr/>
        <a:lstStyle/>
        <a:p>
          <a:endParaRPr lang="en-US"/>
        </a:p>
      </dgm:t>
    </dgm:pt>
    <dgm:pt modelId="{30C460CC-BD44-40B6-9328-7547651F4AA2}" type="pres">
      <dgm:prSet presAssocID="{B6F2CC46-3A73-43C4-9A43-9958ED8CA0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D90EF4-CAC4-4684-930F-666D4A54EBEB}" type="pres">
      <dgm:prSet presAssocID="{DD135FCA-2ED4-4D18-96B7-BBE4F7B77C93}" presName="composite" presStyleCnt="0"/>
      <dgm:spPr/>
    </dgm:pt>
    <dgm:pt modelId="{16EF52FB-C989-4BFF-92F8-54AB47A1B624}" type="pres">
      <dgm:prSet presAssocID="{DD135FCA-2ED4-4D18-96B7-BBE4F7B77C93}" presName="parentText" presStyleLbl="alignNode1" presStyleIdx="0" presStyleCnt="4" custScaleY="85449" custLinFactNeighborY="-883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2C110-179A-4063-9EC0-EBBEEFE5098C}" type="pres">
      <dgm:prSet presAssocID="{DD135FCA-2ED4-4D18-96B7-BBE4F7B77C93}" presName="descendantText" presStyleLbl="alignAcc1" presStyleIdx="0" presStyleCnt="4" custScaleY="50793" custLinFactNeighborX="191" custLinFactNeighborY="-41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C4ECA-8E2E-472B-8ADC-A611816669E9}" type="pres">
      <dgm:prSet presAssocID="{95344320-10EB-4AEF-8FC3-5072383DA5F7}" presName="sp" presStyleCnt="0"/>
      <dgm:spPr/>
    </dgm:pt>
    <dgm:pt modelId="{F2795AF4-E317-4219-B3DD-DEE6E136530B}" type="pres">
      <dgm:prSet presAssocID="{EDA97EBF-A060-46E5-A492-5BA025A181D9}" presName="composite" presStyleCnt="0"/>
      <dgm:spPr/>
    </dgm:pt>
    <dgm:pt modelId="{BC4D821F-1295-4880-9C33-F4F1E5F60562}" type="pres">
      <dgm:prSet presAssocID="{EDA97EBF-A060-46E5-A492-5BA025A181D9}" presName="parentText" presStyleLbl="alignNode1" presStyleIdx="1" presStyleCnt="4" custScaleY="90069" custLinFactNeighborX="0" custLinFactNeighborY="-205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E8BFD-F3B8-48B7-A019-DEEED1DD15D0}" type="pres">
      <dgm:prSet presAssocID="{EDA97EBF-A060-46E5-A492-5BA025A181D9}" presName="descendantText" presStyleLbl="alignAcc1" presStyleIdx="1" presStyleCnt="4" custLinFactNeighborX="541" custLinFactNeighborY="-365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34320-DE1E-4B06-9626-CAB8F5925832}" type="pres">
      <dgm:prSet presAssocID="{B7BA253F-8DD8-4747-8CB4-1AD9F6F7014C}" presName="sp" presStyleCnt="0"/>
      <dgm:spPr/>
    </dgm:pt>
    <dgm:pt modelId="{B343DEB2-1AE6-47F2-A74C-412FA36FD367}" type="pres">
      <dgm:prSet presAssocID="{FF277D81-2B0A-4B7B-9650-3D0E45BA8635}" presName="composite" presStyleCnt="0"/>
      <dgm:spPr/>
    </dgm:pt>
    <dgm:pt modelId="{2910A65B-2A6C-4E4C-B172-CAD46BB6411F}" type="pres">
      <dgm:prSet presAssocID="{FF277D81-2B0A-4B7B-9650-3D0E45BA8635}" presName="parentText" presStyleLbl="alignNode1" presStyleIdx="2" presStyleCnt="4" custScaleY="89544" custLinFactNeighborX="0" custLinFactNeighborY="-143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13E2D-820B-416A-910C-64B9A211195D}" type="pres">
      <dgm:prSet presAssocID="{FF277D81-2B0A-4B7B-9650-3D0E45BA8635}" presName="descendantText" presStyleLbl="alignAcc1" presStyleIdx="2" presStyleCnt="4" custScaleY="112499" custLinFactNeighborX="541" custLinFactNeighborY="-20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7557D-BF7C-4921-B861-DA4A56B03247}" type="pres">
      <dgm:prSet presAssocID="{58142D3D-3A38-44C8-9BF7-4430C557CFB9}" presName="sp" presStyleCnt="0"/>
      <dgm:spPr/>
    </dgm:pt>
    <dgm:pt modelId="{B63D8EC8-CD79-4E21-8E5A-B5276A37706D}" type="pres">
      <dgm:prSet presAssocID="{8F7B0BFE-DA90-4CAF-926E-236D571B5AFB}" presName="composite" presStyleCnt="0"/>
      <dgm:spPr/>
    </dgm:pt>
    <dgm:pt modelId="{FF585E91-CE18-4BA7-9A60-2BD53606E2D2}" type="pres">
      <dgm:prSet presAssocID="{8F7B0BFE-DA90-4CAF-926E-236D571B5AFB}" presName="parentText" presStyleLbl="alignNode1" presStyleIdx="3" presStyleCnt="4" custLinFactNeighborY="-29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53F76-32BE-419C-9833-A9531B16EA74}" type="pres">
      <dgm:prSet presAssocID="{8F7B0BFE-DA90-4CAF-926E-236D571B5AFB}" presName="descendantText" presStyleLbl="alignAcc1" presStyleIdx="3" presStyleCnt="4" custScaleY="200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44F2D8-2B0E-4004-A9EE-64B0BA22BDC5}" type="presOf" srcId="{F3C1189F-FDE1-49F3-82D6-8E290C30D46B}" destId="{A592C110-179A-4063-9EC0-EBBEEFE5098C}" srcOrd="0" destOrd="0" presId="urn:microsoft.com/office/officeart/2005/8/layout/chevron2"/>
    <dgm:cxn modelId="{3AA0DADC-6D86-4BAF-9422-9D1B61B6BE31}" type="presOf" srcId="{EDA97EBF-A060-46E5-A492-5BA025A181D9}" destId="{BC4D821F-1295-4880-9C33-F4F1E5F60562}" srcOrd="0" destOrd="0" presId="urn:microsoft.com/office/officeart/2005/8/layout/chevron2"/>
    <dgm:cxn modelId="{8A794A2F-662E-4824-9586-B2C6A666469C}" type="presOf" srcId="{DD135FCA-2ED4-4D18-96B7-BBE4F7B77C93}" destId="{16EF52FB-C989-4BFF-92F8-54AB47A1B624}" srcOrd="0" destOrd="0" presId="urn:microsoft.com/office/officeart/2005/8/layout/chevron2"/>
    <dgm:cxn modelId="{19279D70-F662-4D2E-8E10-2E836AA7E220}" srcId="{EDA97EBF-A060-46E5-A492-5BA025A181D9}" destId="{144B5419-6671-49EC-8CB8-CF244ED6E4E6}" srcOrd="0" destOrd="0" parTransId="{0A57FC32-D64D-42AC-85C4-9E67F42F1F98}" sibTransId="{59EE0FA9-A095-455B-8FAE-5437BE751DA5}"/>
    <dgm:cxn modelId="{05CFFED0-9B0B-4CC7-B8C8-C18159033A7C}" srcId="{8F7B0BFE-DA90-4CAF-926E-236D571B5AFB}" destId="{F44B83AA-D729-4114-8A07-AE479C9A7988}" srcOrd="0" destOrd="0" parTransId="{E40B0D80-3D96-4B9E-8D2E-CAE235DBF303}" sibTransId="{9BA22528-636C-4645-B3C4-B7DC4C1342B0}"/>
    <dgm:cxn modelId="{9762AFC1-B3E3-4255-B644-DC2616B19432}" type="presOf" srcId="{B6F2CC46-3A73-43C4-9A43-9958ED8CA003}" destId="{30C460CC-BD44-40B6-9328-7547651F4AA2}" srcOrd="0" destOrd="0" presId="urn:microsoft.com/office/officeart/2005/8/layout/chevron2"/>
    <dgm:cxn modelId="{6E7BF828-D169-4BC5-B3EA-B00E0672E17E}" type="presOf" srcId="{144B5419-6671-49EC-8CB8-CF244ED6E4E6}" destId="{6CFE8BFD-F3B8-48B7-A019-DEEED1DD15D0}" srcOrd="0" destOrd="0" presId="urn:microsoft.com/office/officeart/2005/8/layout/chevron2"/>
    <dgm:cxn modelId="{FF1A553F-8BFA-4D35-BF3C-E8BCACC4A745}" srcId="{FF277D81-2B0A-4B7B-9650-3D0E45BA8635}" destId="{BD3390B9-AC77-4667-957A-F6316BE46077}" srcOrd="0" destOrd="0" parTransId="{83F7F7C0-68EE-4C86-9629-86FF18E2DD2E}" sibTransId="{CDD0F0A8-B108-4490-BBCF-2AA799199709}"/>
    <dgm:cxn modelId="{639FFBFB-A12D-4A69-BCBD-D1E93551CBE8}" srcId="{B6F2CC46-3A73-43C4-9A43-9958ED8CA003}" destId="{EDA97EBF-A060-46E5-A492-5BA025A181D9}" srcOrd="1" destOrd="0" parTransId="{EEA585A7-753A-429C-B312-BDA62A205B21}" sibTransId="{B7BA253F-8DD8-4747-8CB4-1AD9F6F7014C}"/>
    <dgm:cxn modelId="{B6E1E634-EF1A-4C46-A40A-65BF6605D136}" srcId="{DD135FCA-2ED4-4D18-96B7-BBE4F7B77C93}" destId="{F3C1189F-FDE1-49F3-82D6-8E290C30D46B}" srcOrd="0" destOrd="0" parTransId="{CC253DCD-D954-48A8-9692-60B7C8D1A13E}" sibTransId="{1D9C6215-4A1B-4833-8187-B4D14C58BD5C}"/>
    <dgm:cxn modelId="{B0D0DB36-8D2C-44BF-987D-76445C2BBAF4}" type="presOf" srcId="{BD3390B9-AC77-4667-957A-F6316BE46077}" destId="{84813E2D-820B-416A-910C-64B9A211195D}" srcOrd="0" destOrd="0" presId="urn:microsoft.com/office/officeart/2005/8/layout/chevron2"/>
    <dgm:cxn modelId="{52F37856-72F4-4B6B-8903-C4447DBC3F18}" srcId="{B6F2CC46-3A73-43C4-9A43-9958ED8CA003}" destId="{DD135FCA-2ED4-4D18-96B7-BBE4F7B77C93}" srcOrd="0" destOrd="0" parTransId="{7274450D-3BDE-4621-8A4A-B144467E184A}" sibTransId="{95344320-10EB-4AEF-8FC3-5072383DA5F7}"/>
    <dgm:cxn modelId="{DDEED06B-3C7B-4C47-9C52-C99D13D3F481}" srcId="{B6F2CC46-3A73-43C4-9A43-9958ED8CA003}" destId="{8F7B0BFE-DA90-4CAF-926E-236D571B5AFB}" srcOrd="3" destOrd="0" parTransId="{01537D6D-5F36-48AD-8B4E-5F171349E0C9}" sibTransId="{99EA9342-004A-4C68-A67A-285DBD27D81B}"/>
    <dgm:cxn modelId="{413B55ED-43E5-480F-A5E3-3EE41D983A11}" type="presOf" srcId="{FF277D81-2B0A-4B7B-9650-3D0E45BA8635}" destId="{2910A65B-2A6C-4E4C-B172-CAD46BB6411F}" srcOrd="0" destOrd="0" presId="urn:microsoft.com/office/officeart/2005/8/layout/chevron2"/>
    <dgm:cxn modelId="{52D13F9F-1E0E-4CA7-A7CB-D85C35A6E042}" type="presOf" srcId="{F44B83AA-D729-4114-8A07-AE479C9A7988}" destId="{40A53F76-32BE-419C-9833-A9531B16EA74}" srcOrd="0" destOrd="0" presId="urn:microsoft.com/office/officeart/2005/8/layout/chevron2"/>
    <dgm:cxn modelId="{3966562F-6970-4B5D-BB08-21DCE50C75DC}" type="presOf" srcId="{8F7B0BFE-DA90-4CAF-926E-236D571B5AFB}" destId="{FF585E91-CE18-4BA7-9A60-2BD53606E2D2}" srcOrd="0" destOrd="0" presId="urn:microsoft.com/office/officeart/2005/8/layout/chevron2"/>
    <dgm:cxn modelId="{EAC957FC-6513-4A76-8256-43D2C9838EE1}" srcId="{B6F2CC46-3A73-43C4-9A43-9958ED8CA003}" destId="{FF277D81-2B0A-4B7B-9650-3D0E45BA8635}" srcOrd="2" destOrd="0" parTransId="{6D5A0828-1759-4D48-87DF-97C73B80AFF8}" sibTransId="{58142D3D-3A38-44C8-9BF7-4430C557CFB9}"/>
    <dgm:cxn modelId="{91882426-03E5-4397-8C56-527BCEE96833}" type="presParOf" srcId="{30C460CC-BD44-40B6-9328-7547651F4AA2}" destId="{49D90EF4-CAC4-4684-930F-666D4A54EBEB}" srcOrd="0" destOrd="0" presId="urn:microsoft.com/office/officeart/2005/8/layout/chevron2"/>
    <dgm:cxn modelId="{0034070C-3A59-4C2E-8707-B558E738622C}" type="presParOf" srcId="{49D90EF4-CAC4-4684-930F-666D4A54EBEB}" destId="{16EF52FB-C989-4BFF-92F8-54AB47A1B624}" srcOrd="0" destOrd="0" presId="urn:microsoft.com/office/officeart/2005/8/layout/chevron2"/>
    <dgm:cxn modelId="{E528B6BE-16E7-4625-9370-F9817B8C49C4}" type="presParOf" srcId="{49D90EF4-CAC4-4684-930F-666D4A54EBEB}" destId="{A592C110-179A-4063-9EC0-EBBEEFE5098C}" srcOrd="1" destOrd="0" presId="urn:microsoft.com/office/officeart/2005/8/layout/chevron2"/>
    <dgm:cxn modelId="{08ABA952-0B23-4C44-8E41-0071A3F8881A}" type="presParOf" srcId="{30C460CC-BD44-40B6-9328-7547651F4AA2}" destId="{2B8C4ECA-8E2E-472B-8ADC-A611816669E9}" srcOrd="1" destOrd="0" presId="urn:microsoft.com/office/officeart/2005/8/layout/chevron2"/>
    <dgm:cxn modelId="{A33F929A-BBA4-42F8-A682-DF53E4AA6B87}" type="presParOf" srcId="{30C460CC-BD44-40B6-9328-7547651F4AA2}" destId="{F2795AF4-E317-4219-B3DD-DEE6E136530B}" srcOrd="2" destOrd="0" presId="urn:microsoft.com/office/officeart/2005/8/layout/chevron2"/>
    <dgm:cxn modelId="{5BB30092-DFA4-49F5-AF92-9EF99BAED74F}" type="presParOf" srcId="{F2795AF4-E317-4219-B3DD-DEE6E136530B}" destId="{BC4D821F-1295-4880-9C33-F4F1E5F60562}" srcOrd="0" destOrd="0" presId="urn:microsoft.com/office/officeart/2005/8/layout/chevron2"/>
    <dgm:cxn modelId="{D1D86F40-FAB3-446D-9B7A-BAF17C5C5B5C}" type="presParOf" srcId="{F2795AF4-E317-4219-B3DD-DEE6E136530B}" destId="{6CFE8BFD-F3B8-48B7-A019-DEEED1DD15D0}" srcOrd="1" destOrd="0" presId="urn:microsoft.com/office/officeart/2005/8/layout/chevron2"/>
    <dgm:cxn modelId="{35EB9B06-F8F2-40D9-A9F4-0873C1A5C7D1}" type="presParOf" srcId="{30C460CC-BD44-40B6-9328-7547651F4AA2}" destId="{A3234320-DE1E-4B06-9626-CAB8F5925832}" srcOrd="3" destOrd="0" presId="urn:microsoft.com/office/officeart/2005/8/layout/chevron2"/>
    <dgm:cxn modelId="{6D98185C-55FA-41A2-8162-0E9165FF9D06}" type="presParOf" srcId="{30C460CC-BD44-40B6-9328-7547651F4AA2}" destId="{B343DEB2-1AE6-47F2-A74C-412FA36FD367}" srcOrd="4" destOrd="0" presId="urn:microsoft.com/office/officeart/2005/8/layout/chevron2"/>
    <dgm:cxn modelId="{9BDDA235-0FA6-4C7C-B885-0B11CD8CC589}" type="presParOf" srcId="{B343DEB2-1AE6-47F2-A74C-412FA36FD367}" destId="{2910A65B-2A6C-4E4C-B172-CAD46BB6411F}" srcOrd="0" destOrd="0" presId="urn:microsoft.com/office/officeart/2005/8/layout/chevron2"/>
    <dgm:cxn modelId="{093062B6-9A6F-4D7A-BC14-CC1B1BD14F79}" type="presParOf" srcId="{B343DEB2-1AE6-47F2-A74C-412FA36FD367}" destId="{84813E2D-820B-416A-910C-64B9A211195D}" srcOrd="1" destOrd="0" presId="urn:microsoft.com/office/officeart/2005/8/layout/chevron2"/>
    <dgm:cxn modelId="{1AD62E00-42D1-4A52-ADBF-03F18F2F8F3A}" type="presParOf" srcId="{30C460CC-BD44-40B6-9328-7547651F4AA2}" destId="{1D67557D-BF7C-4921-B861-DA4A56B03247}" srcOrd="5" destOrd="0" presId="urn:microsoft.com/office/officeart/2005/8/layout/chevron2"/>
    <dgm:cxn modelId="{535D36E2-B987-492F-A1DC-7240B0C23704}" type="presParOf" srcId="{30C460CC-BD44-40B6-9328-7547651F4AA2}" destId="{B63D8EC8-CD79-4E21-8E5A-B5276A37706D}" srcOrd="6" destOrd="0" presId="urn:microsoft.com/office/officeart/2005/8/layout/chevron2"/>
    <dgm:cxn modelId="{02D6B520-5C79-4977-96D9-72CC7498E6C5}" type="presParOf" srcId="{B63D8EC8-CD79-4E21-8E5A-B5276A37706D}" destId="{FF585E91-CE18-4BA7-9A60-2BD53606E2D2}" srcOrd="0" destOrd="0" presId="urn:microsoft.com/office/officeart/2005/8/layout/chevron2"/>
    <dgm:cxn modelId="{F5D8EE65-7515-4EFC-8AEA-189FF855D3DD}" type="presParOf" srcId="{B63D8EC8-CD79-4E21-8E5A-B5276A37706D}" destId="{40A53F76-32BE-419C-9833-A9531B16EA7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F0C681-5B83-4C61-93D5-AEE103A9128A}" type="doc">
      <dgm:prSet loTypeId="urn:microsoft.com/office/officeart/2005/8/layout/cycle8" loCatId="cycle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415881A-858F-46D1-A791-C5F809D4A17A}">
      <dgm:prSet phldrT="[Text]"/>
      <dgm:spPr>
        <a:solidFill>
          <a:srgbClr val="A4D5EE"/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022C952A-8B00-4F14-B543-FEA16F1CED3B}" type="parTrans" cxnId="{0FF430AE-A904-4A20-8632-250DB52FC9A3}">
      <dgm:prSet/>
      <dgm:spPr/>
      <dgm:t>
        <a:bodyPr/>
        <a:lstStyle/>
        <a:p>
          <a:endParaRPr lang="en-US"/>
        </a:p>
      </dgm:t>
    </dgm:pt>
    <dgm:pt modelId="{5B592DFE-137E-4D3F-8486-574F39121582}" type="sibTrans" cxnId="{0FF430AE-A904-4A20-8632-250DB52FC9A3}">
      <dgm:prSet/>
      <dgm:spPr/>
      <dgm:t>
        <a:bodyPr/>
        <a:lstStyle/>
        <a:p>
          <a:endParaRPr lang="en-US"/>
        </a:p>
      </dgm:t>
    </dgm:pt>
    <dgm:pt modelId="{0F7BCD15-182B-4618-A1C2-978AED53AAAB}">
      <dgm:prSet phldrT="[Text]"/>
      <dgm:spPr>
        <a:solidFill>
          <a:srgbClr val="A4D5EE"/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C60C7774-A5CD-4613-BE14-CCE6D0AA7CF8}" type="parTrans" cxnId="{4C15BD36-11D7-4B59-B634-8CEE7CFE21BC}">
      <dgm:prSet/>
      <dgm:spPr/>
      <dgm:t>
        <a:bodyPr/>
        <a:lstStyle/>
        <a:p>
          <a:endParaRPr lang="en-US"/>
        </a:p>
      </dgm:t>
    </dgm:pt>
    <dgm:pt modelId="{B26AC0E1-8091-49E8-9067-1385771F733D}" type="sibTrans" cxnId="{4C15BD36-11D7-4B59-B634-8CEE7CFE21BC}">
      <dgm:prSet/>
      <dgm:spPr/>
      <dgm:t>
        <a:bodyPr/>
        <a:lstStyle/>
        <a:p>
          <a:endParaRPr lang="en-US"/>
        </a:p>
      </dgm:t>
    </dgm:pt>
    <dgm:pt modelId="{4650D928-5AEC-497F-B36E-504C83013DDC}">
      <dgm:prSet phldrT="[Text]"/>
      <dgm:spPr>
        <a:solidFill>
          <a:srgbClr val="A4D5EE"/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0EC1D312-58A6-4CA3-8170-B2DFD4881E83}" type="parTrans" cxnId="{F58DBD03-2212-43A5-ACF0-C20DBBFE11BB}">
      <dgm:prSet/>
      <dgm:spPr/>
      <dgm:t>
        <a:bodyPr/>
        <a:lstStyle/>
        <a:p>
          <a:endParaRPr lang="en-US"/>
        </a:p>
      </dgm:t>
    </dgm:pt>
    <dgm:pt modelId="{96FFF1EA-091C-4F31-8ABF-68F3BC3C61A9}" type="sibTrans" cxnId="{F58DBD03-2212-43A5-ACF0-C20DBBFE11BB}">
      <dgm:prSet/>
      <dgm:spPr/>
      <dgm:t>
        <a:bodyPr/>
        <a:lstStyle/>
        <a:p>
          <a:endParaRPr lang="en-US"/>
        </a:p>
      </dgm:t>
    </dgm:pt>
    <dgm:pt modelId="{F653A401-85CD-4D79-9969-BAEF95F64101}" type="pres">
      <dgm:prSet presAssocID="{D8F0C681-5B83-4C61-93D5-AEE103A9128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D472D-8A97-4A7D-959F-5CC7D3CFBB63}" type="pres">
      <dgm:prSet presAssocID="{D8F0C681-5B83-4C61-93D5-AEE103A9128A}" presName="wedge1" presStyleLbl="node1" presStyleIdx="0" presStyleCnt="3"/>
      <dgm:spPr/>
      <dgm:t>
        <a:bodyPr/>
        <a:lstStyle/>
        <a:p>
          <a:endParaRPr lang="en-US"/>
        </a:p>
      </dgm:t>
    </dgm:pt>
    <dgm:pt modelId="{89992889-9040-4E03-B5F2-EDE21D0912A0}" type="pres">
      <dgm:prSet presAssocID="{D8F0C681-5B83-4C61-93D5-AEE103A9128A}" presName="dummy1a" presStyleCnt="0"/>
      <dgm:spPr/>
    </dgm:pt>
    <dgm:pt modelId="{A4358E6A-0770-428A-A3E4-57E04DE8D681}" type="pres">
      <dgm:prSet presAssocID="{D8F0C681-5B83-4C61-93D5-AEE103A9128A}" presName="dummy1b" presStyleCnt="0"/>
      <dgm:spPr/>
    </dgm:pt>
    <dgm:pt modelId="{F7A44882-9696-4926-908D-87828EFD6F29}" type="pres">
      <dgm:prSet presAssocID="{D8F0C681-5B83-4C61-93D5-AEE103A9128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A31D8-2BE6-4B03-8C6A-BED7E21A0636}" type="pres">
      <dgm:prSet presAssocID="{D8F0C681-5B83-4C61-93D5-AEE103A9128A}" presName="wedge2" presStyleLbl="node1" presStyleIdx="1" presStyleCnt="3"/>
      <dgm:spPr/>
      <dgm:t>
        <a:bodyPr/>
        <a:lstStyle/>
        <a:p>
          <a:endParaRPr lang="en-US"/>
        </a:p>
      </dgm:t>
    </dgm:pt>
    <dgm:pt modelId="{E93BE35C-C771-4B07-A5B0-BDC01CCD3A71}" type="pres">
      <dgm:prSet presAssocID="{D8F0C681-5B83-4C61-93D5-AEE103A9128A}" presName="dummy2a" presStyleCnt="0"/>
      <dgm:spPr/>
    </dgm:pt>
    <dgm:pt modelId="{B9C7BAA2-77B8-4109-878D-F0BE3B626F7B}" type="pres">
      <dgm:prSet presAssocID="{D8F0C681-5B83-4C61-93D5-AEE103A9128A}" presName="dummy2b" presStyleCnt="0"/>
      <dgm:spPr/>
    </dgm:pt>
    <dgm:pt modelId="{7A277CDA-551E-4DFD-BBE1-EAB8533CB2CD}" type="pres">
      <dgm:prSet presAssocID="{D8F0C681-5B83-4C61-93D5-AEE103A9128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47E8D-94CE-4846-A878-618B90CECE18}" type="pres">
      <dgm:prSet presAssocID="{D8F0C681-5B83-4C61-93D5-AEE103A9128A}" presName="wedge3" presStyleLbl="node1" presStyleIdx="2" presStyleCnt="3"/>
      <dgm:spPr/>
      <dgm:t>
        <a:bodyPr/>
        <a:lstStyle/>
        <a:p>
          <a:endParaRPr lang="en-US"/>
        </a:p>
      </dgm:t>
    </dgm:pt>
    <dgm:pt modelId="{65C1F649-BCD4-4F1A-BAC1-4D5422C10F39}" type="pres">
      <dgm:prSet presAssocID="{D8F0C681-5B83-4C61-93D5-AEE103A9128A}" presName="dummy3a" presStyleCnt="0"/>
      <dgm:spPr/>
    </dgm:pt>
    <dgm:pt modelId="{999B5F10-0097-42F3-877F-BCA266FAD1FF}" type="pres">
      <dgm:prSet presAssocID="{D8F0C681-5B83-4C61-93D5-AEE103A9128A}" presName="dummy3b" presStyleCnt="0"/>
      <dgm:spPr/>
    </dgm:pt>
    <dgm:pt modelId="{4FF95023-5431-429A-B2EE-651AE50039F7}" type="pres">
      <dgm:prSet presAssocID="{D8F0C681-5B83-4C61-93D5-AEE103A9128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79A32-48BB-46B4-909D-B3A59A571F2D}" type="pres">
      <dgm:prSet presAssocID="{5B592DFE-137E-4D3F-8486-574F39121582}" presName="arrowWedge1" presStyleLbl="fgSibTrans2D1" presStyleIdx="0" presStyleCnt="3"/>
      <dgm:spPr/>
    </dgm:pt>
    <dgm:pt modelId="{9877418D-8A84-4AFE-9D34-F06340B957B3}" type="pres">
      <dgm:prSet presAssocID="{B26AC0E1-8091-49E8-9067-1385771F733D}" presName="arrowWedge2" presStyleLbl="fgSibTrans2D1" presStyleIdx="1" presStyleCnt="3"/>
      <dgm:spPr/>
    </dgm:pt>
    <dgm:pt modelId="{DADFF3DF-5CB3-4306-A3D9-1C3D8ECFF663}" type="pres">
      <dgm:prSet presAssocID="{96FFF1EA-091C-4F31-8ABF-68F3BC3C61A9}" presName="arrowWedge3" presStyleLbl="fgSibTrans2D1" presStyleIdx="2" presStyleCnt="3"/>
      <dgm:spPr/>
    </dgm:pt>
  </dgm:ptLst>
  <dgm:cxnLst>
    <dgm:cxn modelId="{5146A232-972B-4C23-BD83-3970662EEFA8}" type="presOf" srcId="{E415881A-858F-46D1-A791-C5F809D4A17A}" destId="{F7A44882-9696-4926-908D-87828EFD6F29}" srcOrd="1" destOrd="0" presId="urn:microsoft.com/office/officeart/2005/8/layout/cycle8"/>
    <dgm:cxn modelId="{7ABB265D-A420-4362-956E-B0A3C69091AC}" type="presOf" srcId="{0F7BCD15-182B-4618-A1C2-978AED53AAAB}" destId="{7A277CDA-551E-4DFD-BBE1-EAB8533CB2CD}" srcOrd="1" destOrd="0" presId="urn:microsoft.com/office/officeart/2005/8/layout/cycle8"/>
    <dgm:cxn modelId="{A90FC7C3-21CA-4C30-A03F-7E724480955B}" type="presOf" srcId="{D8F0C681-5B83-4C61-93D5-AEE103A9128A}" destId="{F653A401-85CD-4D79-9969-BAEF95F64101}" srcOrd="0" destOrd="0" presId="urn:microsoft.com/office/officeart/2005/8/layout/cycle8"/>
    <dgm:cxn modelId="{9F0B9271-0FF2-4909-8F01-87F68BED8546}" type="presOf" srcId="{4650D928-5AEC-497F-B36E-504C83013DDC}" destId="{4FF95023-5431-429A-B2EE-651AE50039F7}" srcOrd="1" destOrd="0" presId="urn:microsoft.com/office/officeart/2005/8/layout/cycle8"/>
    <dgm:cxn modelId="{4C15BD36-11D7-4B59-B634-8CEE7CFE21BC}" srcId="{D8F0C681-5B83-4C61-93D5-AEE103A9128A}" destId="{0F7BCD15-182B-4618-A1C2-978AED53AAAB}" srcOrd="1" destOrd="0" parTransId="{C60C7774-A5CD-4613-BE14-CCE6D0AA7CF8}" sibTransId="{B26AC0E1-8091-49E8-9067-1385771F733D}"/>
    <dgm:cxn modelId="{62531FF1-F10F-4F53-8988-F578F9FEA8CF}" type="presOf" srcId="{E415881A-858F-46D1-A791-C5F809D4A17A}" destId="{ACDD472D-8A97-4A7D-959F-5CC7D3CFBB63}" srcOrd="0" destOrd="0" presId="urn:microsoft.com/office/officeart/2005/8/layout/cycle8"/>
    <dgm:cxn modelId="{0FF430AE-A904-4A20-8632-250DB52FC9A3}" srcId="{D8F0C681-5B83-4C61-93D5-AEE103A9128A}" destId="{E415881A-858F-46D1-A791-C5F809D4A17A}" srcOrd="0" destOrd="0" parTransId="{022C952A-8B00-4F14-B543-FEA16F1CED3B}" sibTransId="{5B592DFE-137E-4D3F-8486-574F39121582}"/>
    <dgm:cxn modelId="{576171B4-B190-4033-AF5F-9B1B163BB2E0}" type="presOf" srcId="{0F7BCD15-182B-4618-A1C2-978AED53AAAB}" destId="{A00A31D8-2BE6-4B03-8C6A-BED7E21A0636}" srcOrd="0" destOrd="0" presId="urn:microsoft.com/office/officeart/2005/8/layout/cycle8"/>
    <dgm:cxn modelId="{F58DBD03-2212-43A5-ACF0-C20DBBFE11BB}" srcId="{D8F0C681-5B83-4C61-93D5-AEE103A9128A}" destId="{4650D928-5AEC-497F-B36E-504C83013DDC}" srcOrd="2" destOrd="0" parTransId="{0EC1D312-58A6-4CA3-8170-B2DFD4881E83}" sibTransId="{96FFF1EA-091C-4F31-8ABF-68F3BC3C61A9}"/>
    <dgm:cxn modelId="{C3DF8546-38C3-4F9B-9BB8-E9835C3C2618}" type="presOf" srcId="{4650D928-5AEC-497F-B36E-504C83013DDC}" destId="{D9147E8D-94CE-4846-A878-618B90CECE18}" srcOrd="0" destOrd="0" presId="urn:microsoft.com/office/officeart/2005/8/layout/cycle8"/>
    <dgm:cxn modelId="{EDCF3B25-3003-411F-BEA0-DFAAC7A42A4A}" type="presParOf" srcId="{F653A401-85CD-4D79-9969-BAEF95F64101}" destId="{ACDD472D-8A97-4A7D-959F-5CC7D3CFBB63}" srcOrd="0" destOrd="0" presId="urn:microsoft.com/office/officeart/2005/8/layout/cycle8"/>
    <dgm:cxn modelId="{2D8C5DAD-77D9-4BAA-AAE1-7D8A089DCC1B}" type="presParOf" srcId="{F653A401-85CD-4D79-9969-BAEF95F64101}" destId="{89992889-9040-4E03-B5F2-EDE21D0912A0}" srcOrd="1" destOrd="0" presId="urn:microsoft.com/office/officeart/2005/8/layout/cycle8"/>
    <dgm:cxn modelId="{7372B2AA-B95F-4E02-8C55-FD939AF1F5A1}" type="presParOf" srcId="{F653A401-85CD-4D79-9969-BAEF95F64101}" destId="{A4358E6A-0770-428A-A3E4-57E04DE8D681}" srcOrd="2" destOrd="0" presId="urn:microsoft.com/office/officeart/2005/8/layout/cycle8"/>
    <dgm:cxn modelId="{9C2B09CB-AD1F-43E2-9D6C-235E69FD5BB3}" type="presParOf" srcId="{F653A401-85CD-4D79-9969-BAEF95F64101}" destId="{F7A44882-9696-4926-908D-87828EFD6F29}" srcOrd="3" destOrd="0" presId="urn:microsoft.com/office/officeart/2005/8/layout/cycle8"/>
    <dgm:cxn modelId="{6429EBFE-D89F-41A2-AC45-E1D76F206DF5}" type="presParOf" srcId="{F653A401-85CD-4D79-9969-BAEF95F64101}" destId="{A00A31D8-2BE6-4B03-8C6A-BED7E21A0636}" srcOrd="4" destOrd="0" presId="urn:microsoft.com/office/officeart/2005/8/layout/cycle8"/>
    <dgm:cxn modelId="{30A79A3D-6DD8-4F71-9410-7FE2160AB1FE}" type="presParOf" srcId="{F653A401-85CD-4D79-9969-BAEF95F64101}" destId="{E93BE35C-C771-4B07-A5B0-BDC01CCD3A71}" srcOrd="5" destOrd="0" presId="urn:microsoft.com/office/officeart/2005/8/layout/cycle8"/>
    <dgm:cxn modelId="{4068DB4D-67E9-46C0-A874-19CF0EE4A5A1}" type="presParOf" srcId="{F653A401-85CD-4D79-9969-BAEF95F64101}" destId="{B9C7BAA2-77B8-4109-878D-F0BE3B626F7B}" srcOrd="6" destOrd="0" presId="urn:microsoft.com/office/officeart/2005/8/layout/cycle8"/>
    <dgm:cxn modelId="{D21A517F-F5A5-4752-9100-A52CBDDC1053}" type="presParOf" srcId="{F653A401-85CD-4D79-9969-BAEF95F64101}" destId="{7A277CDA-551E-4DFD-BBE1-EAB8533CB2CD}" srcOrd="7" destOrd="0" presId="urn:microsoft.com/office/officeart/2005/8/layout/cycle8"/>
    <dgm:cxn modelId="{AFD226C5-E498-4364-89A5-D94EC2EBE393}" type="presParOf" srcId="{F653A401-85CD-4D79-9969-BAEF95F64101}" destId="{D9147E8D-94CE-4846-A878-618B90CECE18}" srcOrd="8" destOrd="0" presId="urn:microsoft.com/office/officeart/2005/8/layout/cycle8"/>
    <dgm:cxn modelId="{7F89B825-AFE7-40BD-A21B-F454F9E8037F}" type="presParOf" srcId="{F653A401-85CD-4D79-9969-BAEF95F64101}" destId="{65C1F649-BCD4-4F1A-BAC1-4D5422C10F39}" srcOrd="9" destOrd="0" presId="urn:microsoft.com/office/officeart/2005/8/layout/cycle8"/>
    <dgm:cxn modelId="{9605E360-CF46-42F4-A1C9-A1FF66533B53}" type="presParOf" srcId="{F653A401-85CD-4D79-9969-BAEF95F64101}" destId="{999B5F10-0097-42F3-877F-BCA266FAD1FF}" srcOrd="10" destOrd="0" presId="urn:microsoft.com/office/officeart/2005/8/layout/cycle8"/>
    <dgm:cxn modelId="{4ED2003A-4944-4B73-A31B-D49CADBD83D5}" type="presParOf" srcId="{F653A401-85CD-4D79-9969-BAEF95F64101}" destId="{4FF95023-5431-429A-B2EE-651AE50039F7}" srcOrd="11" destOrd="0" presId="urn:microsoft.com/office/officeart/2005/8/layout/cycle8"/>
    <dgm:cxn modelId="{A9DA60B0-ED19-4BFF-82F7-4D9187F48065}" type="presParOf" srcId="{F653A401-85CD-4D79-9969-BAEF95F64101}" destId="{89E79A32-48BB-46B4-909D-B3A59A571F2D}" srcOrd="12" destOrd="0" presId="urn:microsoft.com/office/officeart/2005/8/layout/cycle8"/>
    <dgm:cxn modelId="{2A02A20C-D62E-42D3-8435-109A93E0834F}" type="presParOf" srcId="{F653A401-85CD-4D79-9969-BAEF95F64101}" destId="{9877418D-8A84-4AFE-9D34-F06340B957B3}" srcOrd="13" destOrd="0" presId="urn:microsoft.com/office/officeart/2005/8/layout/cycle8"/>
    <dgm:cxn modelId="{0E70B38C-6A2D-4372-BC0F-F3B90DAE68E5}" type="presParOf" srcId="{F653A401-85CD-4D79-9969-BAEF95F64101}" destId="{DADFF3DF-5CB3-4306-A3D9-1C3D8ECFF66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F52FB-C989-4BFF-92F8-54AB47A1B624}">
      <dsp:nvSpPr>
        <dsp:cNvPr id="0" name=""/>
        <dsp:cNvSpPr/>
      </dsp:nvSpPr>
      <dsp:spPr>
        <a:xfrm rot="5400000">
          <a:off x="-71837" y="71837"/>
          <a:ext cx="794668" cy="6509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-5400000">
        <a:off x="1" y="325497"/>
        <a:ext cx="650993" cy="143675"/>
      </dsp:txXfrm>
    </dsp:sp>
    <dsp:sp modelId="{A592C110-179A-4063-9EC0-EBBEEFE5098C}">
      <dsp:nvSpPr>
        <dsp:cNvPr id="0" name=""/>
        <dsp:cNvSpPr/>
      </dsp:nvSpPr>
      <dsp:spPr>
        <a:xfrm rot="5400000">
          <a:off x="3715276" y="-2904645"/>
          <a:ext cx="307040" cy="6435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The quality of governance has a bearing on development outcomes</a:t>
          </a:r>
          <a:r>
            <a:rPr lang="en-US" sz="1600" kern="1200" dirty="0" smtClean="0"/>
            <a:t>.</a:t>
          </a:r>
          <a:endParaRPr lang="en-US" sz="1000" kern="1200" dirty="0"/>
        </a:p>
      </dsp:txBody>
      <dsp:txXfrm rot="-5400000">
        <a:off x="650993" y="174626"/>
        <a:ext cx="6420618" cy="277064"/>
      </dsp:txXfrm>
    </dsp:sp>
    <dsp:sp modelId="{BC4D821F-1295-4880-9C33-F4F1E5F60562}">
      <dsp:nvSpPr>
        <dsp:cNvPr id="0" name=""/>
        <dsp:cNvSpPr/>
      </dsp:nvSpPr>
      <dsp:spPr>
        <a:xfrm rot="5400000">
          <a:off x="-93319" y="931515"/>
          <a:ext cx="837633" cy="6509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2" y="1163692"/>
        <a:ext cx="650993" cy="186640"/>
      </dsp:txXfrm>
    </dsp:sp>
    <dsp:sp modelId="{6CFE8BFD-F3B8-48B7-A019-DEEED1DD15D0}">
      <dsp:nvSpPr>
        <dsp:cNvPr id="0" name=""/>
        <dsp:cNvSpPr/>
      </dsp:nvSpPr>
      <dsp:spPr>
        <a:xfrm rot="5400000">
          <a:off x="3566549" y="-2153553"/>
          <a:ext cx="604494" cy="6435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Citizen participation can engender more relevant, responsive and effective government policies, budgets and public services</a:t>
          </a:r>
          <a:endParaRPr lang="en-US" sz="1600" b="1" kern="1200" dirty="0"/>
        </a:p>
      </dsp:txBody>
      <dsp:txXfrm rot="-5400000">
        <a:off x="650994" y="791511"/>
        <a:ext cx="6406097" cy="545476"/>
      </dsp:txXfrm>
    </dsp:sp>
    <dsp:sp modelId="{2910A65B-2A6C-4E4C-B172-CAD46BB6411F}">
      <dsp:nvSpPr>
        <dsp:cNvPr id="0" name=""/>
        <dsp:cNvSpPr/>
      </dsp:nvSpPr>
      <dsp:spPr>
        <a:xfrm rot="5400000">
          <a:off x="-90878" y="1767279"/>
          <a:ext cx="832751" cy="6509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-5400000">
        <a:off x="2" y="2001897"/>
        <a:ext cx="650993" cy="181758"/>
      </dsp:txXfrm>
    </dsp:sp>
    <dsp:sp modelId="{84813E2D-820B-416A-910C-64B9A211195D}">
      <dsp:nvSpPr>
        <dsp:cNvPr id="0" name=""/>
        <dsp:cNvSpPr/>
      </dsp:nvSpPr>
      <dsp:spPr>
        <a:xfrm rot="5400000">
          <a:off x="3528771" y="-1277577"/>
          <a:ext cx="680049" cy="6435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600" b="1" kern="1200" dirty="0" smtClean="0"/>
            <a:t>Social Accountability is an approach to governance that  involves citizens and civil society organizations in making public affairs and the management of public resources more open, accountable and effective.</a:t>
          </a:r>
          <a:endParaRPr lang="en-US" sz="1600" kern="1200" dirty="0"/>
        </a:p>
      </dsp:txBody>
      <dsp:txXfrm rot="-5400000">
        <a:off x="650993" y="1633398"/>
        <a:ext cx="6402409" cy="613655"/>
      </dsp:txXfrm>
    </dsp:sp>
    <dsp:sp modelId="{FF585E91-CE18-4BA7-9A60-2BD53606E2D2}">
      <dsp:nvSpPr>
        <dsp:cNvPr id="0" name=""/>
        <dsp:cNvSpPr/>
      </dsp:nvSpPr>
      <dsp:spPr>
        <a:xfrm rot="5400000">
          <a:off x="-139498" y="2669546"/>
          <a:ext cx="929991" cy="6509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-5400000">
        <a:off x="2" y="2855544"/>
        <a:ext cx="650993" cy="278998"/>
      </dsp:txXfrm>
    </dsp:sp>
    <dsp:sp modelId="{40A53F76-32BE-419C-9833-A9531B16EA74}">
      <dsp:nvSpPr>
        <dsp:cNvPr id="0" name=""/>
        <dsp:cNvSpPr/>
      </dsp:nvSpPr>
      <dsp:spPr>
        <a:xfrm rot="5400000">
          <a:off x="3263785" y="-113541"/>
          <a:ext cx="1210022" cy="6435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143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The WB helps governments to build capacity of governments to improve their accountability and performance, and increasingly promotes government-civil society collaboration through social accountability</a:t>
          </a:r>
          <a:endParaRPr lang="en-US" sz="1600" b="1" kern="1200" dirty="0"/>
        </a:p>
      </dsp:txBody>
      <dsp:txXfrm rot="-5400000">
        <a:off x="650993" y="2558319"/>
        <a:ext cx="6376538" cy="1091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472D-8A97-4A7D-959F-5CC7D3CFBB63}">
      <dsp:nvSpPr>
        <dsp:cNvPr id="0" name=""/>
        <dsp:cNvSpPr/>
      </dsp:nvSpPr>
      <dsp:spPr>
        <a:xfrm>
          <a:off x="1575698" y="293984"/>
          <a:ext cx="3799183" cy="3799183"/>
        </a:xfrm>
        <a:prstGeom prst="pie">
          <a:avLst>
            <a:gd name="adj1" fmla="val 16200000"/>
            <a:gd name="adj2" fmla="val 1800000"/>
          </a:avLst>
        </a:prstGeom>
        <a:solidFill>
          <a:srgbClr val="A4D5E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tx1"/>
            </a:solidFill>
          </a:endParaRPr>
        </a:p>
      </dsp:txBody>
      <dsp:txXfrm>
        <a:off x="3577958" y="1099049"/>
        <a:ext cx="1356851" cy="1130709"/>
      </dsp:txXfrm>
    </dsp:sp>
    <dsp:sp modelId="{A00A31D8-2BE6-4B03-8C6A-BED7E21A0636}">
      <dsp:nvSpPr>
        <dsp:cNvPr id="0" name=""/>
        <dsp:cNvSpPr/>
      </dsp:nvSpPr>
      <dsp:spPr>
        <a:xfrm>
          <a:off x="1497453" y="429669"/>
          <a:ext cx="3799183" cy="3799183"/>
        </a:xfrm>
        <a:prstGeom prst="pie">
          <a:avLst>
            <a:gd name="adj1" fmla="val 1800000"/>
            <a:gd name="adj2" fmla="val 9000000"/>
          </a:avLst>
        </a:prstGeom>
        <a:solidFill>
          <a:srgbClr val="A4D5E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0" kern="1200" dirty="0">
            <a:solidFill>
              <a:schemeClr val="tx1"/>
            </a:solidFill>
          </a:endParaRPr>
        </a:p>
      </dsp:txBody>
      <dsp:txXfrm>
        <a:off x="2402020" y="2894616"/>
        <a:ext cx="2035277" cy="995024"/>
      </dsp:txXfrm>
    </dsp:sp>
    <dsp:sp modelId="{D9147E8D-94CE-4846-A878-618B90CECE18}">
      <dsp:nvSpPr>
        <dsp:cNvPr id="0" name=""/>
        <dsp:cNvSpPr/>
      </dsp:nvSpPr>
      <dsp:spPr>
        <a:xfrm>
          <a:off x="1419207" y="293984"/>
          <a:ext cx="3799183" cy="3799183"/>
        </a:xfrm>
        <a:prstGeom prst="pie">
          <a:avLst>
            <a:gd name="adj1" fmla="val 9000000"/>
            <a:gd name="adj2" fmla="val 16200000"/>
          </a:avLst>
        </a:prstGeom>
        <a:solidFill>
          <a:srgbClr val="A4D5E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tx1"/>
            </a:solidFill>
          </a:endParaRPr>
        </a:p>
      </dsp:txBody>
      <dsp:txXfrm>
        <a:off x="1859280" y="1099049"/>
        <a:ext cx="1356851" cy="1130709"/>
      </dsp:txXfrm>
    </dsp:sp>
    <dsp:sp modelId="{89E79A32-48BB-46B4-909D-B3A59A571F2D}">
      <dsp:nvSpPr>
        <dsp:cNvPr id="0" name=""/>
        <dsp:cNvSpPr/>
      </dsp:nvSpPr>
      <dsp:spPr>
        <a:xfrm>
          <a:off x="1340824" y="58796"/>
          <a:ext cx="4269559" cy="426955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877418D-8A84-4AFE-9D34-F06340B957B3}">
      <dsp:nvSpPr>
        <dsp:cNvPr id="0" name=""/>
        <dsp:cNvSpPr/>
      </dsp:nvSpPr>
      <dsp:spPr>
        <a:xfrm>
          <a:off x="1262265" y="194241"/>
          <a:ext cx="4269559" cy="426955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DFF3DF-5CB3-4306-A3D9-1C3D8ECFF663}">
      <dsp:nvSpPr>
        <dsp:cNvPr id="0" name=""/>
        <dsp:cNvSpPr/>
      </dsp:nvSpPr>
      <dsp:spPr>
        <a:xfrm>
          <a:off x="1183706" y="58796"/>
          <a:ext cx="4269559" cy="426955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A603B-FB24-489A-A00F-29C0F39B1AA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61556-B3DA-469F-9AC3-8BBE0429E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31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546BF-0785-4AF0-AD22-54A0F4EB69FE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8183C-2741-45DA-AB12-E976EAA6B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5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183C-2741-45DA-AB12-E976EAA6B86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183C-2741-45DA-AB12-E976EAA6B86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183C-2741-45DA-AB12-E976EAA6B86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83F9-D508-4E13-99CB-3F85946EF13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183C-2741-45DA-AB12-E976EAA6B86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ep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599" y="0"/>
            <a:ext cx="8689975" cy="917575"/>
          </a:xfrm>
          <a:prstGeom prst="rect">
            <a:avLst/>
          </a:prstGeom>
        </p:spPr>
        <p:txBody>
          <a:bodyPr anchor="b"/>
          <a:lstStyle>
            <a:lvl1pPr>
              <a:defRPr lang="en-US" sz="3200" b="0" i="0" kern="1200" dirty="0">
                <a:solidFill>
                  <a:srgbClr val="52525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601" y="6534346"/>
            <a:ext cx="8731737" cy="21154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100" baseline="0">
                <a:solidFill>
                  <a:srgbClr val="9B9B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B9E0-2501-4BF3-8192-DE92FAE2346D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9AB5-6D90-4B51-BEB0-7FAC6FFDA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hyperlink" Target="http://www.copsa.in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6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67000"/>
            <a:ext cx="8534400" cy="2895600"/>
          </a:xfrm>
          <a:solidFill>
            <a:schemeClr val="tx2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Aft>
                <a:spcPts val="1000"/>
              </a:spcAft>
              <a:defRPr/>
            </a:pP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SOCIAL ACCOUNTABILITY TOOLS  </a:t>
            </a:r>
            <a:b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Improving civil society participation for</a:t>
            </a:r>
            <a:br>
              <a:rPr lang="en-US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US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OPEN  AND  COLLABORATIVE  GOVERNANCE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endParaRPr lang="en-US" sz="40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spcAft>
                <a:spcPts val="1000"/>
              </a:spcAft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895600" y="5791200"/>
            <a:ext cx="381000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Carolina </a:t>
            </a:r>
            <a:r>
              <a:rPr lang="en-US" sz="1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Vaira</a:t>
            </a:r>
            <a:endParaRPr lang="en-US" sz="1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Operations Officer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World Bank Institute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8" name="Picture 7" descr="wbi_logo_2009_horizon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381000"/>
            <a:ext cx="1551510" cy="501616"/>
          </a:xfrm>
          <a:prstGeom prst="rect">
            <a:avLst/>
          </a:prstGeom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04800"/>
            <a:ext cx="29146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57200"/>
            <a:ext cx="3200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67000"/>
            <a:ext cx="8534400" cy="2895600"/>
          </a:xfrm>
          <a:solidFill>
            <a:schemeClr val="tx2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To promote collaborative governance </a:t>
            </a:r>
            <a:br>
              <a:rPr lang="en-US" sz="4000" b="1" dirty="0" smtClean="0"/>
            </a:br>
            <a:r>
              <a:rPr lang="en-US" sz="4000" b="1" dirty="0" smtClean="0"/>
              <a:t>by empowering citizens and institutions </a:t>
            </a:r>
            <a:br>
              <a:rPr lang="en-US" sz="4000" b="1" dirty="0" smtClean="0"/>
            </a:br>
            <a:r>
              <a:rPr lang="en-US" sz="4000" b="1" dirty="0" smtClean="0"/>
              <a:t>to hold governments to account</a:t>
            </a:r>
            <a:endParaRPr lang="en-US" sz="40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SOCIAL ACCOUNTABILITY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spcAft>
                <a:spcPts val="1000"/>
              </a:spcAft>
              <a:defRPr/>
            </a:pPr>
            <a:r>
              <a:rPr lang="en-US" sz="4400" dirty="0" smtClean="0"/>
              <a:t>Open and collaborative Governance </a:t>
            </a:r>
            <a:br>
              <a:rPr lang="en-US" sz="4400" dirty="0" smtClean="0"/>
            </a:br>
            <a:r>
              <a:rPr lang="en-US" sz="4400" dirty="0" smtClean="0"/>
              <a:t>Key for democracy and development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914400" y="1828800"/>
          <a:ext cx="7086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1278194" y="142568"/>
            <a:ext cx="6410632" cy="61820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4" tIns="41061" rIns="82124" bIns="4106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1438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4" name="Diagram 33"/>
          <p:cNvGraphicFramePr/>
          <p:nvPr/>
        </p:nvGraphicFramePr>
        <p:xfrm>
          <a:off x="1052052" y="921774"/>
          <a:ext cx="6794090" cy="452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930017" y="327376"/>
            <a:ext cx="3136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Key stakeholders for collaborative governance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420927" y="2152485"/>
            <a:ext cx="2133600" cy="20574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4" tIns="41061" rIns="82124" bIns="4106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1438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81438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Government</a:t>
            </a:r>
          </a:p>
          <a:p>
            <a:pPr marL="0" marR="0" indent="0" algn="ctr" defTabSz="81438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5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" name="Left-Right Arrow 22"/>
          <p:cNvSpPr/>
          <p:nvPr/>
        </p:nvSpPr>
        <p:spPr>
          <a:xfrm rot="19721600">
            <a:off x="5045413" y="2354223"/>
            <a:ext cx="787775" cy="390289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Left-Right Arrow 25"/>
          <p:cNvSpPr/>
          <p:nvPr/>
        </p:nvSpPr>
        <p:spPr>
          <a:xfrm rot="13136269">
            <a:off x="3106194" y="2360767"/>
            <a:ext cx="763456" cy="390289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Left-Right Arrow 28"/>
          <p:cNvSpPr/>
          <p:nvPr/>
        </p:nvSpPr>
        <p:spPr>
          <a:xfrm rot="16200000">
            <a:off x="4145896" y="4018772"/>
            <a:ext cx="711207" cy="390289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TextBox 26"/>
          <p:cNvSpPr txBox="1"/>
          <p:nvPr/>
        </p:nvSpPr>
        <p:spPr>
          <a:xfrm rot="18535627">
            <a:off x="2410623" y="2079998"/>
            <a:ext cx="132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0" dirty="0" smtClean="0">
                <a:cs typeface="HelveticaNeueLT Std Lt"/>
              </a:rPr>
              <a:t>Parliaments</a:t>
            </a:r>
          </a:p>
        </p:txBody>
      </p:sp>
      <p:sp>
        <p:nvSpPr>
          <p:cNvPr id="28" name="TextBox 27"/>
          <p:cNvSpPr txBox="1"/>
          <p:nvPr/>
        </p:nvSpPr>
        <p:spPr>
          <a:xfrm rot="3223354">
            <a:off x="5472886" y="207401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cs typeface="HelveticaNeueLT Std Lt"/>
              </a:rPr>
              <a:t>Media</a:t>
            </a:r>
            <a:endParaRPr lang="en-US" b="1" i="0" dirty="0" smtClean="0">
              <a:cs typeface="HelveticaNeueLT Std Lt"/>
            </a:endParaRPr>
          </a:p>
        </p:txBody>
      </p:sp>
      <p:sp>
        <p:nvSpPr>
          <p:cNvPr id="30" name="TextBox 29"/>
          <p:cNvSpPr txBox="1"/>
          <p:nvPr/>
        </p:nvSpPr>
        <p:spPr>
          <a:xfrm rot="6620">
            <a:off x="4196127" y="4587563"/>
            <a:ext cx="63671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1" i="0" dirty="0" smtClean="0">
                <a:cs typeface="HelveticaNeueLT Std Lt"/>
              </a:rPr>
              <a:t>CSOs</a:t>
            </a:r>
          </a:p>
        </p:txBody>
      </p:sp>
      <p:sp>
        <p:nvSpPr>
          <p:cNvPr id="35" name="Isosceles Triangle 34"/>
          <p:cNvSpPr/>
          <p:nvPr/>
        </p:nvSpPr>
        <p:spPr>
          <a:xfrm rot="16447397">
            <a:off x="4320620" y="1155113"/>
            <a:ext cx="426026" cy="17511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 rot="1738251">
            <a:off x="5888862" y="4090041"/>
            <a:ext cx="426026" cy="17511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9224053">
            <a:off x="2570474" y="3996635"/>
            <a:ext cx="426026" cy="17511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86200" y="4966156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</a:rPr>
              <a:t>Knowledge and Learning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467536">
            <a:off x="2027763" y="1552047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</a:rPr>
              <a:t>Knowledge and Learning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3594156">
            <a:off x="5280086" y="2583164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</a:rPr>
              <a:t>Knowledge and Learning</a:t>
            </a:r>
            <a:endParaRPr lang="en-US" sz="800" b="1" dirty="0">
              <a:solidFill>
                <a:srgbClr val="FF0000"/>
              </a:solidFill>
            </a:endParaRPr>
          </a:p>
        </p:txBody>
      </p:sp>
      <p:pic>
        <p:nvPicPr>
          <p:cNvPr id="25" name="Picture 24" descr="http://einstitute.worldbank.org/ei/sites/default/files/imagecache/course_single_page/Upload_Images/2182772989_44e6c6a43b_z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9000" y="5257800"/>
            <a:ext cx="228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http://banglamusic.com/bm-images/2009/03/fm-radio-bangladesh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53200" y="800458"/>
            <a:ext cx="2133600" cy="1333142"/>
          </a:xfrm>
          <a:prstGeom prst="rect">
            <a:avLst/>
          </a:prstGeom>
          <a:noFill/>
        </p:spPr>
      </p:pic>
      <p:pic>
        <p:nvPicPr>
          <p:cNvPr id="12292" name="Picture 4" descr="http://m.wsj.net/video/20111121/112211asiatodayindia/112211asiatodayindia_512x288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4800" y="457200"/>
            <a:ext cx="22225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i="1" dirty="0" smtClean="0">
                <a:solidFill>
                  <a:schemeClr val="bg1"/>
                </a:solidFill>
              </a:rPr>
              <a:t/>
            </a:r>
            <a:br>
              <a:rPr lang="en-US" sz="9600" i="1" dirty="0" smtClean="0">
                <a:solidFill>
                  <a:schemeClr val="bg1"/>
                </a:solidFill>
              </a:rPr>
            </a:br>
            <a:endParaRPr lang="en-US" sz="9600" i="1" dirty="0">
              <a:solidFill>
                <a:schemeClr val="bg1"/>
              </a:solidFill>
            </a:endParaRP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85800" y="1828800"/>
            <a:ext cx="7848600" cy="25336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Accountability Tools and Civic Engagement at the core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3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3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PFM cycle</a:t>
            </a:r>
            <a:b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Pie 71"/>
          <p:cNvSpPr/>
          <p:nvPr/>
        </p:nvSpPr>
        <p:spPr>
          <a:xfrm rot="13484562">
            <a:off x="3090770" y="4436916"/>
            <a:ext cx="3031878" cy="3009080"/>
          </a:xfrm>
          <a:prstGeom prst="pieWedg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8" name="Pie 67"/>
          <p:cNvSpPr/>
          <p:nvPr/>
        </p:nvSpPr>
        <p:spPr>
          <a:xfrm rot="8084562">
            <a:off x="5663127" y="1955960"/>
            <a:ext cx="3151743" cy="3098816"/>
          </a:xfrm>
          <a:prstGeom prst="pieWedg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/>
          <p:nvPr/>
        </p:nvSpPr>
        <p:spPr>
          <a:xfrm>
            <a:off x="2819400" y="609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FOUNDATION</a:t>
            </a:r>
            <a:r>
              <a:rPr lang="en-US" b="1" dirty="0" smtClean="0"/>
              <a:t> OF OPEN &amp; COLLABORATIVE GOVERNANCE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2895600" y="533400"/>
            <a:ext cx="34290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Pie 64"/>
          <p:cNvSpPr/>
          <p:nvPr/>
        </p:nvSpPr>
        <p:spPr>
          <a:xfrm rot="2684562">
            <a:off x="3053576" y="-568193"/>
            <a:ext cx="3149276" cy="3157610"/>
          </a:xfrm>
          <a:prstGeom prst="pieWedg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Pie 59"/>
          <p:cNvSpPr/>
          <p:nvPr/>
        </p:nvSpPr>
        <p:spPr>
          <a:xfrm rot="18884562">
            <a:off x="515391" y="1899131"/>
            <a:ext cx="3002305" cy="3131873"/>
          </a:xfrm>
          <a:prstGeom prst="pieWedg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5" name="Group 69"/>
          <p:cNvGrpSpPr/>
          <p:nvPr/>
        </p:nvGrpSpPr>
        <p:grpSpPr>
          <a:xfrm rot="18884562">
            <a:off x="3483041" y="4274273"/>
            <a:ext cx="2276755" cy="2325682"/>
            <a:chOff x="1247648" y="2072640"/>
            <a:chExt cx="1759713" cy="1759712"/>
          </a:xfrm>
          <a:solidFill>
            <a:schemeClr val="bg2">
              <a:lumMod val="5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6" name="Pie 55"/>
            <p:cNvSpPr/>
            <p:nvPr/>
          </p:nvSpPr>
          <p:spPr>
            <a:xfrm rot="16200000">
              <a:off x="1247648" y="2072640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Pie 18"/>
            <p:cNvSpPr/>
            <p:nvPr/>
          </p:nvSpPr>
          <p:spPr>
            <a:xfrm rot="21600000">
              <a:off x="1763055" y="2072640"/>
              <a:ext cx="1244306" cy="124430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  <p:grpSp>
        <p:nvGrpSpPr>
          <p:cNvPr id="51" name="Group 66"/>
          <p:cNvGrpSpPr/>
          <p:nvPr/>
        </p:nvGrpSpPr>
        <p:grpSpPr>
          <a:xfrm rot="18884562">
            <a:off x="5471249" y="2327037"/>
            <a:ext cx="2262517" cy="2318011"/>
            <a:chOff x="3088639" y="2072640"/>
            <a:chExt cx="1759713" cy="1759712"/>
          </a:xfrm>
          <a:solidFill>
            <a:schemeClr val="accent3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2" name="Pie 51"/>
            <p:cNvSpPr/>
            <p:nvPr/>
          </p:nvSpPr>
          <p:spPr>
            <a:xfrm rot="10800000">
              <a:off x="3088640" y="2072640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Pie 16"/>
            <p:cNvSpPr/>
            <p:nvPr/>
          </p:nvSpPr>
          <p:spPr>
            <a:xfrm>
              <a:off x="3088639" y="2072641"/>
              <a:ext cx="1244303" cy="124430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  <p:sp>
        <p:nvSpPr>
          <p:cNvPr id="49" name="Pie 48"/>
          <p:cNvSpPr/>
          <p:nvPr/>
        </p:nvSpPr>
        <p:spPr>
          <a:xfrm rot="2684562">
            <a:off x="3427196" y="369569"/>
            <a:ext cx="2340966" cy="2360761"/>
          </a:xfrm>
          <a:prstGeom prst="pieWedg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5" name="Group 60"/>
          <p:cNvGrpSpPr/>
          <p:nvPr/>
        </p:nvGrpSpPr>
        <p:grpSpPr>
          <a:xfrm rot="18884562">
            <a:off x="1325264" y="2316142"/>
            <a:ext cx="2365443" cy="2357508"/>
            <a:chOff x="1247648" y="231647"/>
            <a:chExt cx="1759712" cy="175971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6" name="Pie 45"/>
            <p:cNvSpPr/>
            <p:nvPr/>
          </p:nvSpPr>
          <p:spPr>
            <a:xfrm>
              <a:off x="1247648" y="231647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Pie 12"/>
            <p:cNvSpPr/>
            <p:nvPr/>
          </p:nvSpPr>
          <p:spPr>
            <a:xfrm>
              <a:off x="1763057" y="747053"/>
              <a:ext cx="1244303" cy="124430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  <p:grpSp>
        <p:nvGrpSpPr>
          <p:cNvPr id="6" name="Group 5"/>
          <p:cNvGrpSpPr/>
          <p:nvPr/>
        </p:nvGrpSpPr>
        <p:grpSpPr>
          <a:xfrm rot="18884562">
            <a:off x="2205217" y="2673474"/>
            <a:ext cx="1649848" cy="1630121"/>
            <a:chOff x="1247648" y="231647"/>
            <a:chExt cx="1759712" cy="1759712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Pie 6"/>
            <p:cNvSpPr/>
            <p:nvPr/>
          </p:nvSpPr>
          <p:spPr>
            <a:xfrm>
              <a:off x="1247648" y="231647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ie 12"/>
            <p:cNvSpPr/>
            <p:nvPr/>
          </p:nvSpPr>
          <p:spPr>
            <a:xfrm>
              <a:off x="1763057" y="747053"/>
              <a:ext cx="1244303" cy="124430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  <p:grpSp>
        <p:nvGrpSpPr>
          <p:cNvPr id="9" name="Group 7"/>
          <p:cNvGrpSpPr/>
          <p:nvPr/>
        </p:nvGrpSpPr>
        <p:grpSpPr>
          <a:xfrm rot="18884562">
            <a:off x="5344833" y="2653105"/>
            <a:ext cx="1610034" cy="1622833"/>
            <a:chOff x="3088639" y="2072640"/>
            <a:chExt cx="1759713" cy="1759712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Pie 9"/>
            <p:cNvSpPr/>
            <p:nvPr/>
          </p:nvSpPr>
          <p:spPr>
            <a:xfrm rot="10800000">
              <a:off x="3088640" y="2072640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ie 16"/>
            <p:cNvSpPr/>
            <p:nvPr/>
          </p:nvSpPr>
          <p:spPr>
            <a:xfrm>
              <a:off x="3088639" y="2072641"/>
              <a:ext cx="1244303" cy="124430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8"/>
          <p:cNvGrpSpPr/>
          <p:nvPr/>
        </p:nvGrpSpPr>
        <p:grpSpPr>
          <a:xfrm rot="18884562">
            <a:off x="3787432" y="4196052"/>
            <a:ext cx="1627642" cy="1624821"/>
            <a:chOff x="1247648" y="2072640"/>
            <a:chExt cx="1759713" cy="1759712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" name="Pie 12"/>
            <p:cNvSpPr/>
            <p:nvPr/>
          </p:nvSpPr>
          <p:spPr>
            <a:xfrm rot="16200000">
              <a:off x="1247648" y="2072640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ie 18"/>
            <p:cNvSpPr/>
            <p:nvPr/>
          </p:nvSpPr>
          <p:spPr>
            <a:xfrm rot="21600000">
              <a:off x="1763055" y="2072640"/>
              <a:ext cx="1244306" cy="124430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  <p:sp>
        <p:nvSpPr>
          <p:cNvPr id="15" name="Pie 14"/>
          <p:cNvSpPr/>
          <p:nvPr/>
        </p:nvSpPr>
        <p:spPr>
          <a:xfrm rot="2684562">
            <a:off x="3786792" y="1219247"/>
            <a:ext cx="1634770" cy="1617776"/>
          </a:xfrm>
          <a:prstGeom prst="pieWedg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2362200" y="2743200"/>
            <a:ext cx="1524000" cy="132343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Need </a:t>
            </a:r>
          </a:p>
          <a:p>
            <a:pPr algn="ctr"/>
            <a:r>
              <a:rPr lang="en-US" sz="1600" b="1" dirty="0" smtClean="0"/>
              <a:t>For </a:t>
            </a:r>
          </a:p>
          <a:p>
            <a:pPr algn="ctr"/>
            <a:r>
              <a:rPr lang="en-US" sz="1600" b="1" dirty="0" smtClean="0"/>
              <a:t>ATI / </a:t>
            </a:r>
          </a:p>
          <a:p>
            <a:pPr algn="ctr"/>
            <a:r>
              <a:rPr lang="en-US" sz="1600" b="1" dirty="0" smtClean="0"/>
              <a:t>Increased</a:t>
            </a:r>
          </a:p>
          <a:p>
            <a:pPr algn="ctr"/>
            <a:r>
              <a:rPr lang="en-US" sz="1400" b="1" dirty="0" smtClean="0"/>
              <a:t>Transparency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0" y="1752600"/>
            <a:ext cx="1524000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Enabling Environment for ATI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3103602"/>
            <a:ext cx="1524000" cy="55399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Implementation</a:t>
            </a:r>
          </a:p>
          <a:p>
            <a:pPr algn="ctr"/>
            <a:r>
              <a:rPr lang="en-US" sz="1600" b="1" dirty="0" smtClean="0"/>
              <a:t>of ATI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0" y="4343400"/>
            <a:ext cx="1524000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Use </a:t>
            </a:r>
          </a:p>
          <a:p>
            <a:pPr algn="ctr"/>
            <a:r>
              <a:rPr lang="en-US" sz="1600" b="1" dirty="0" smtClean="0"/>
              <a:t>of </a:t>
            </a:r>
          </a:p>
          <a:p>
            <a:pPr algn="ctr"/>
            <a:r>
              <a:rPr lang="en-US" sz="1600" b="1" dirty="0" smtClean="0"/>
              <a:t>ATI</a:t>
            </a:r>
            <a:endParaRPr lang="en-US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00200" y="2633008"/>
            <a:ext cx="121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     </a:t>
            </a:r>
            <a:endParaRPr lang="en-US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   CSOs, Youth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&amp; Media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participate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in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setting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budget 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priorities &amp;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conduct     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          independent   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           budget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                   analysis</a:t>
            </a:r>
            <a:endParaRPr lang="en-US" sz="1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200400" y="8923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CSOs/Youth/Media collaborate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1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Govt</a:t>
            </a:r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expenditure watchdogs to ID leaks/ bottlenecks in financial flows</a:t>
            </a:r>
            <a:endParaRPr 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53200" y="2438400"/>
            <a:ext cx="91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CSOs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data,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ATI, ICTs,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&amp;  </a:t>
            </a:r>
            <a:r>
              <a:rPr lang="en-US" sz="1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</a:t>
            </a:r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tools  to   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monitor  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service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delivery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surface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public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opinion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on </a:t>
            </a:r>
          </a:p>
          <a:p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endParaRPr 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6793" y="2971800"/>
            <a:ext cx="1326807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  </a:t>
            </a:r>
            <a:r>
              <a:rPr lang="en-US" sz="1000" b="1" dirty="0" smtClean="0"/>
              <a:t>Participatory Budgeting</a:t>
            </a:r>
            <a:endParaRPr lang="en-US" sz="1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38200" y="3581400"/>
            <a:ext cx="13268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Public </a:t>
            </a:r>
          </a:p>
          <a:p>
            <a:pPr algn="ctr"/>
            <a:r>
              <a:rPr lang="en-US" sz="1100" b="1" dirty="0" smtClean="0"/>
              <a:t>Hearings</a:t>
            </a:r>
            <a:endParaRPr lang="en-US" sz="11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152400"/>
            <a:ext cx="1326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Public Expenditure Tracking Surveys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454993" y="838200"/>
            <a:ext cx="132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E-Governance</a:t>
            </a:r>
            <a:endParaRPr lang="en-US" sz="12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6553200" y="1676400"/>
            <a:ext cx="1326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Citizen </a:t>
            </a:r>
          </a:p>
          <a:p>
            <a:pPr algn="ctr"/>
            <a:r>
              <a:rPr lang="en-US" sz="1200" b="1" dirty="0" smtClean="0"/>
              <a:t>Report </a:t>
            </a:r>
          </a:p>
          <a:p>
            <a:pPr algn="ctr"/>
            <a:r>
              <a:rPr lang="en-US" sz="1200" b="1" dirty="0" smtClean="0"/>
              <a:t>Cards</a:t>
            </a:r>
            <a:endParaRPr lang="en-US" sz="12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6934200" y="2590800"/>
            <a:ext cx="1326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Community</a:t>
            </a:r>
          </a:p>
          <a:p>
            <a:pPr algn="ctr"/>
            <a:r>
              <a:rPr lang="en-US" sz="1200" b="1" dirty="0" smtClean="0"/>
              <a:t>Score</a:t>
            </a:r>
          </a:p>
          <a:p>
            <a:pPr algn="ctr"/>
            <a:r>
              <a:rPr lang="en-US" sz="1200" b="1" dirty="0" smtClean="0"/>
              <a:t>Cards</a:t>
            </a:r>
            <a:endParaRPr lang="en-US" sz="12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6674193" y="4419600"/>
            <a:ext cx="1326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Service </a:t>
            </a:r>
          </a:p>
          <a:p>
            <a:pPr algn="ctr"/>
            <a:r>
              <a:rPr lang="en-US" sz="1200" b="1" dirty="0" smtClean="0"/>
              <a:t>Delivery</a:t>
            </a:r>
          </a:p>
          <a:p>
            <a:pPr algn="ctr"/>
            <a:r>
              <a:rPr lang="en-US" sz="1200" b="1" dirty="0" smtClean="0"/>
              <a:t>Compacts</a:t>
            </a:r>
            <a:endParaRPr lang="en-US" sz="12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2743200" y="5943600"/>
            <a:ext cx="132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Audits Reports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150193" y="5939135"/>
            <a:ext cx="1326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Citizen </a:t>
            </a:r>
          </a:p>
          <a:p>
            <a:pPr algn="ctr"/>
            <a:r>
              <a:rPr lang="en-US" sz="1200" b="1" dirty="0" smtClean="0"/>
              <a:t>Juries</a:t>
            </a:r>
            <a:endParaRPr lang="en-US" sz="1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990600" y="2438400"/>
            <a:ext cx="13268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Independent </a:t>
            </a:r>
          </a:p>
          <a:p>
            <a:pPr algn="ctr"/>
            <a:r>
              <a:rPr lang="en-US" sz="1000" b="1" dirty="0" smtClean="0"/>
              <a:t>budget </a:t>
            </a:r>
          </a:p>
          <a:p>
            <a:pPr algn="ctr"/>
            <a:r>
              <a:rPr lang="en-US" sz="1000" b="1" dirty="0" smtClean="0"/>
              <a:t>Analysis </a:t>
            </a:r>
            <a:endParaRPr lang="en-US" sz="1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1295400" y="1905000"/>
            <a:ext cx="1326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 rot="18884562">
            <a:off x="2206474" y="2706804"/>
            <a:ext cx="1649848" cy="1630121"/>
            <a:chOff x="1247648" y="231647"/>
            <a:chExt cx="1759712" cy="1759712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6" name="Pie 95"/>
            <p:cNvSpPr/>
            <p:nvPr/>
          </p:nvSpPr>
          <p:spPr>
            <a:xfrm>
              <a:off x="1247648" y="231647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7" name="Pie 12"/>
            <p:cNvSpPr/>
            <p:nvPr/>
          </p:nvSpPr>
          <p:spPr>
            <a:xfrm>
              <a:off x="1763057" y="747053"/>
              <a:ext cx="1244303" cy="124430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  <p:sp>
        <p:nvSpPr>
          <p:cNvPr id="98" name="Pie 97"/>
          <p:cNvSpPr/>
          <p:nvPr/>
        </p:nvSpPr>
        <p:spPr>
          <a:xfrm rot="2684562">
            <a:off x="3761580" y="1241601"/>
            <a:ext cx="1634770" cy="1617776"/>
          </a:xfrm>
          <a:prstGeom prst="pieWedg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9" name="Group 7"/>
          <p:cNvGrpSpPr/>
          <p:nvPr/>
        </p:nvGrpSpPr>
        <p:grpSpPr>
          <a:xfrm rot="18884562">
            <a:off x="5367183" y="2617543"/>
            <a:ext cx="1610034" cy="1622833"/>
            <a:chOff x="3088639" y="2072640"/>
            <a:chExt cx="1759713" cy="1759712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0" name="Pie 99"/>
            <p:cNvSpPr/>
            <p:nvPr/>
          </p:nvSpPr>
          <p:spPr>
            <a:xfrm rot="10800000">
              <a:off x="3088640" y="2072640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1" name="Pie 16"/>
            <p:cNvSpPr/>
            <p:nvPr/>
          </p:nvSpPr>
          <p:spPr>
            <a:xfrm>
              <a:off x="3088639" y="2072641"/>
              <a:ext cx="1244303" cy="124430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2" name="Group 8"/>
          <p:cNvGrpSpPr/>
          <p:nvPr/>
        </p:nvGrpSpPr>
        <p:grpSpPr>
          <a:xfrm rot="18884562">
            <a:off x="3765083" y="4209877"/>
            <a:ext cx="1627642" cy="1624821"/>
            <a:chOff x="1247648" y="2072640"/>
            <a:chExt cx="1759713" cy="1759712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3" name="Pie 102"/>
            <p:cNvSpPr/>
            <p:nvPr/>
          </p:nvSpPr>
          <p:spPr>
            <a:xfrm rot="16200000">
              <a:off x="1247648" y="2072640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" name="Pie 18"/>
            <p:cNvSpPr/>
            <p:nvPr/>
          </p:nvSpPr>
          <p:spPr>
            <a:xfrm rot="21600000">
              <a:off x="1763055" y="2072640"/>
              <a:ext cx="1244306" cy="124430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  <p:grpSp>
        <p:nvGrpSpPr>
          <p:cNvPr id="125" name="Group 124"/>
          <p:cNvGrpSpPr/>
          <p:nvPr/>
        </p:nvGrpSpPr>
        <p:grpSpPr>
          <a:xfrm rot="18884562">
            <a:off x="2205217" y="2673474"/>
            <a:ext cx="1649848" cy="1630121"/>
            <a:chOff x="1247648" y="231647"/>
            <a:chExt cx="1759712" cy="1759712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6" name="Pie 125"/>
            <p:cNvSpPr/>
            <p:nvPr/>
          </p:nvSpPr>
          <p:spPr>
            <a:xfrm>
              <a:off x="1247648" y="231647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7" name="Pie 12"/>
            <p:cNvSpPr/>
            <p:nvPr/>
          </p:nvSpPr>
          <p:spPr>
            <a:xfrm>
              <a:off x="1763057" y="747053"/>
              <a:ext cx="1244303" cy="124430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2209800" y="3007549"/>
            <a:ext cx="1524000" cy="103105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Budget / </a:t>
            </a:r>
          </a:p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</a:t>
            </a:r>
          </a:p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Formulation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Enactment</a:t>
            </a:r>
            <a:endParaRPr 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Pie 128"/>
          <p:cNvSpPr/>
          <p:nvPr/>
        </p:nvSpPr>
        <p:spPr>
          <a:xfrm rot="2684562">
            <a:off x="3786792" y="1219247"/>
            <a:ext cx="1634770" cy="1617776"/>
          </a:xfrm>
          <a:prstGeom prst="pieWedg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0" name="TextBox 129"/>
          <p:cNvSpPr txBox="1"/>
          <p:nvPr/>
        </p:nvSpPr>
        <p:spPr>
          <a:xfrm>
            <a:off x="3835212" y="1547336"/>
            <a:ext cx="1524000" cy="53860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Execution</a:t>
            </a:r>
            <a:endParaRPr 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1" name="Group 130"/>
          <p:cNvGrpSpPr/>
          <p:nvPr/>
        </p:nvGrpSpPr>
        <p:grpSpPr>
          <a:xfrm rot="18884562">
            <a:off x="5344833" y="2653105"/>
            <a:ext cx="1610034" cy="1622833"/>
            <a:chOff x="3088639" y="2072640"/>
            <a:chExt cx="1759713" cy="1759712"/>
          </a:xfrm>
          <a:solidFill>
            <a:schemeClr val="accent3">
              <a:lumMod val="5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2" name="Pie 131"/>
            <p:cNvSpPr/>
            <p:nvPr/>
          </p:nvSpPr>
          <p:spPr>
            <a:xfrm rot="10800000">
              <a:off x="3088640" y="2072640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3" name="Pie 16"/>
            <p:cNvSpPr/>
            <p:nvPr/>
          </p:nvSpPr>
          <p:spPr>
            <a:xfrm>
              <a:off x="3088639" y="2072641"/>
              <a:ext cx="1244303" cy="124430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5410200" y="2938284"/>
            <a:ext cx="1524000" cy="93871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</a:t>
            </a:r>
          </a:p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Services /</a:t>
            </a:r>
          </a:p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</a:t>
            </a:r>
            <a:endParaRPr 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5" name="Group 8"/>
          <p:cNvGrpSpPr/>
          <p:nvPr/>
        </p:nvGrpSpPr>
        <p:grpSpPr>
          <a:xfrm rot="18884562">
            <a:off x="3787432" y="4196052"/>
            <a:ext cx="1627642" cy="1624821"/>
            <a:chOff x="1247648" y="2072640"/>
            <a:chExt cx="1759713" cy="1759712"/>
          </a:xfrm>
          <a:solidFill>
            <a:schemeClr val="bg2">
              <a:lumMod val="2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6" name="Pie 135"/>
            <p:cNvSpPr/>
            <p:nvPr/>
          </p:nvSpPr>
          <p:spPr>
            <a:xfrm rot="16200000">
              <a:off x="1247648" y="2072640"/>
              <a:ext cx="1759712" cy="1759712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7" name="Pie 18"/>
            <p:cNvSpPr/>
            <p:nvPr/>
          </p:nvSpPr>
          <p:spPr>
            <a:xfrm rot="21600000">
              <a:off x="1763055" y="2072640"/>
              <a:ext cx="1244306" cy="124430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3832349" y="4648200"/>
            <a:ext cx="1524000" cy="63094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/Oversight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</a:p>
          <a:p>
            <a:pPr algn="ctr"/>
            <a:r>
              <a:rPr 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</a:t>
            </a:r>
            <a:endParaRPr 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3505200" y="2362200"/>
            <a:ext cx="2209800" cy="2133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WordArt 1"/>
          <p:cNvSpPr>
            <a:spLocks noChangeArrowheads="1" noChangeShapeType="1" noTextEdit="1"/>
          </p:cNvSpPr>
          <p:nvPr/>
        </p:nvSpPr>
        <p:spPr bwMode="auto">
          <a:xfrm>
            <a:off x="3657600" y="2514600"/>
            <a:ext cx="1905000" cy="15240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BUDGET WORK/3</a:t>
            </a:r>
            <a:r>
              <a:rPr lang="en-US" sz="3600" kern="10" spc="0" baseline="3000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RD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PARTY MONITORING &amp; CITIZEN FEEDBACK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41" name="Oval 140"/>
          <p:cNvSpPr/>
          <p:nvPr/>
        </p:nvSpPr>
        <p:spPr>
          <a:xfrm rot="207516">
            <a:off x="3775235" y="2716656"/>
            <a:ext cx="1689224" cy="142468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200747" y="3048000"/>
            <a:ext cx="762000" cy="6858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4191000" y="3150513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ATI</a:t>
            </a:r>
            <a:endParaRPr lang="en-US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4" name="WordArt 1"/>
          <p:cNvSpPr>
            <a:spLocks noChangeArrowheads="1" noChangeShapeType="1" noTextEdit="1"/>
          </p:cNvSpPr>
          <p:nvPr/>
        </p:nvSpPr>
        <p:spPr bwMode="auto">
          <a:xfrm>
            <a:off x="3962400" y="2886075"/>
            <a:ext cx="1304925" cy="10763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Civic Engagement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48000" y="5410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CSOs, Youth , Media use data, ATI  &amp; SAIs  to  audit budget  &amp; close feedback loop; Parliament holds public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officials accountable for budget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</a:t>
            </a:r>
            <a:endParaRPr 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TextBox 144"/>
          <p:cNvSpPr txBox="1"/>
          <p:nvPr/>
        </p:nvSpPr>
        <p:spPr>
          <a:xfrm rot="19437713">
            <a:off x="2412436" y="1803795"/>
            <a:ext cx="1311006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Entry Points </a:t>
            </a:r>
            <a:endParaRPr lang="en-US" sz="1200" b="1" dirty="0"/>
          </a:p>
        </p:txBody>
      </p:sp>
      <p:sp>
        <p:nvSpPr>
          <p:cNvPr id="146" name="TextBox 145"/>
          <p:cNvSpPr txBox="1"/>
          <p:nvPr/>
        </p:nvSpPr>
        <p:spPr>
          <a:xfrm rot="19437713">
            <a:off x="3136196" y="2231294"/>
            <a:ext cx="717091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PFM Stages</a:t>
            </a:r>
            <a:endParaRPr lang="en-US" sz="1200" b="1" dirty="0"/>
          </a:p>
        </p:txBody>
      </p:sp>
      <p:sp>
        <p:nvSpPr>
          <p:cNvPr id="147" name="TextBox 146"/>
          <p:cNvSpPr txBox="1"/>
          <p:nvPr/>
        </p:nvSpPr>
        <p:spPr>
          <a:xfrm rot="19437713">
            <a:off x="1974937" y="1182631"/>
            <a:ext cx="1036432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TOOLS &amp; APPROACHES</a:t>
            </a:r>
            <a:endParaRPr lang="en-US" sz="1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3930993" y="6135469"/>
            <a:ext cx="1326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Parliamentary Audit Committees</a:t>
            </a:r>
            <a:endParaRPr lang="en-US" sz="12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4800600" y="228600"/>
            <a:ext cx="1326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Data / </a:t>
            </a:r>
          </a:p>
          <a:p>
            <a:pPr algn="ctr"/>
            <a:r>
              <a:rPr lang="en-US" sz="1200" b="1" dirty="0" smtClean="0"/>
              <a:t>Transparency</a:t>
            </a:r>
          </a:p>
          <a:p>
            <a:pPr algn="ctr"/>
            <a:r>
              <a:rPr lang="en-US" sz="1200" b="1" dirty="0" smtClean="0"/>
              <a:t>Portals</a:t>
            </a:r>
            <a:endParaRPr lang="en-US" sz="12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2635593" y="496669"/>
            <a:ext cx="1326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ATI /</a:t>
            </a:r>
          </a:p>
          <a:p>
            <a:pPr algn="ctr"/>
            <a:r>
              <a:rPr lang="en-US" sz="1200" b="1" dirty="0" smtClean="0"/>
              <a:t>Information</a:t>
            </a:r>
          </a:p>
          <a:p>
            <a:pPr algn="ctr"/>
            <a:r>
              <a:rPr lang="en-US" sz="1200" b="1" dirty="0" smtClean="0"/>
              <a:t>Requests</a:t>
            </a:r>
            <a:endParaRPr lang="en-US" sz="12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6978993" y="3505200"/>
            <a:ext cx="132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Social Audits</a:t>
            </a:r>
            <a:endParaRPr lang="en-US" sz="12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010400" y="3962400"/>
            <a:ext cx="1326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Procurement Monitoring</a:t>
            </a:r>
            <a:endParaRPr lang="en-US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 animBg="1"/>
      <p:bldP spid="16" grpId="0"/>
      <p:bldP spid="17" grpId="0"/>
      <p:bldP spid="18" grpId="0"/>
      <p:bldP spid="19" grpId="0"/>
      <p:bldP spid="48" grpId="0"/>
      <p:bldP spid="50" grpId="0"/>
      <p:bldP spid="54" grpId="0"/>
      <p:bldP spid="61" grpId="0"/>
      <p:bldP spid="62" grpId="0"/>
      <p:bldP spid="66" grpId="0"/>
      <p:bldP spid="67" grpId="0"/>
      <p:bldP spid="69" grpId="0"/>
      <p:bldP spid="70" grpId="0"/>
      <p:bldP spid="71" grpId="0"/>
      <p:bldP spid="74" grpId="0"/>
      <p:bldP spid="75" grpId="0"/>
      <p:bldP spid="76" grpId="0"/>
      <p:bldP spid="77" grpId="0"/>
      <p:bldP spid="128" grpId="0"/>
      <p:bldP spid="130" grpId="0"/>
      <p:bldP spid="134" grpId="0"/>
      <p:bldP spid="138" grpId="0"/>
      <p:bldP spid="139" grpId="0" animBg="1"/>
      <p:bldP spid="140" grpId="0"/>
      <p:bldP spid="141" grpId="0" animBg="1"/>
      <p:bldP spid="142" grpId="0" animBg="1"/>
      <p:bldP spid="143" grpId="0"/>
      <p:bldP spid="144" grpId="0"/>
      <p:bldP spid="58" grpId="0"/>
      <p:bldP spid="145" grpId="0" animBg="1"/>
      <p:bldP spid="146" grpId="0" animBg="1"/>
      <p:bldP spid="147" grpId="0" animBg="1"/>
      <p:bldP spid="149" grpId="0"/>
      <p:bldP spid="150" grpId="0"/>
      <p:bldP spid="151" grpId="0"/>
      <p:bldP spid="152" grpId="0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/>
            </a:r>
            <a:br>
              <a:rPr lang="en-US" sz="24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THANK YOU!!!</a:t>
            </a:r>
            <a:br>
              <a:rPr lang="en-US" sz="32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/>
            </a:r>
            <a:br>
              <a:rPr lang="en-US" sz="32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Q&amp;A</a:t>
            </a:r>
            <a:br>
              <a:rPr lang="en-US" sz="32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&amp;</a:t>
            </a:r>
            <a:br>
              <a:rPr lang="en-US" sz="32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Discussion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3640</TotalTime>
  <Words>322</Words>
  <Application>Microsoft Office PowerPoint</Application>
  <PresentationFormat>On-screen Show (4:3)</PresentationFormat>
  <Paragraphs>126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SOCIAL ACCOUNTABILITY TOOLS   Improving civil society participation for   OPEN  AND  COLLABORATIVE  GOVERNANCE  </vt:lpstr>
      <vt:lpstr> To promote collaborative governance  by empowering citizens and institutions  to hold governments to account</vt:lpstr>
      <vt:lpstr>PowerPoint Presentation</vt:lpstr>
      <vt:lpstr>PowerPoint Presentation</vt:lpstr>
      <vt:lpstr> </vt:lpstr>
      <vt:lpstr>PowerPoint Presentation</vt:lpstr>
      <vt:lpstr> THANK YOU!!!  Q&amp;A &amp; Discussion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wb256083</dc:creator>
  <cp:lastModifiedBy>George Cheriyan</cp:lastModifiedBy>
  <cp:revision>260</cp:revision>
  <dcterms:created xsi:type="dcterms:W3CDTF">2012-07-23T15:00:02Z</dcterms:created>
  <dcterms:modified xsi:type="dcterms:W3CDTF">2012-09-25T23:18:35Z</dcterms:modified>
</cp:coreProperties>
</file>